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84" r:id="rId1"/>
  </p:sldMasterIdLst>
  <p:notesMasterIdLst>
    <p:notesMasterId r:id="rId27"/>
  </p:notesMasterIdLst>
  <p:sldIdLst>
    <p:sldId id="283" r:id="rId2"/>
    <p:sldId id="274" r:id="rId3"/>
    <p:sldId id="280" r:id="rId4"/>
    <p:sldId id="275" r:id="rId5"/>
    <p:sldId id="257" r:id="rId6"/>
    <p:sldId id="258" r:id="rId7"/>
    <p:sldId id="285" r:id="rId8"/>
    <p:sldId id="259" r:id="rId9"/>
    <p:sldId id="281" r:id="rId10"/>
    <p:sldId id="260" r:id="rId11"/>
    <p:sldId id="282" r:id="rId12"/>
    <p:sldId id="268" r:id="rId13"/>
    <p:sldId id="261" r:id="rId14"/>
    <p:sldId id="263" r:id="rId15"/>
    <p:sldId id="262" r:id="rId16"/>
    <p:sldId id="269" r:id="rId17"/>
    <p:sldId id="271" r:id="rId18"/>
    <p:sldId id="272" r:id="rId19"/>
    <p:sldId id="270" r:id="rId20"/>
    <p:sldId id="273" r:id="rId21"/>
    <p:sldId id="264" r:id="rId22"/>
    <p:sldId id="265" r:id="rId23"/>
    <p:sldId id="287" r:id="rId24"/>
    <p:sldId id="266" r:id="rId25"/>
    <p:sldId id="267" r:id="rId26"/>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8774" autoAdjust="0"/>
    <p:restoredTop sz="84219" autoAdjust="0"/>
  </p:normalViewPr>
  <p:slideViewPr>
    <p:cSldViewPr>
      <p:cViewPr>
        <p:scale>
          <a:sx n="72" d="100"/>
          <a:sy n="72" d="100"/>
        </p:scale>
        <p:origin x="-2423" y="-531"/>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B78B1BE-CBE1-4DDB-A88B-3CB4219A2996}" type="datetimeFigureOut">
              <a:rPr lang="en-US" smtClean="0"/>
              <a:t>7/25/2013</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0254384-9621-4D4C-88A1-23B2F2DE0C93}" type="slidenum">
              <a:rPr lang="en-US" smtClean="0"/>
              <a:t>‹#›</a:t>
            </a:fld>
            <a:endParaRPr lang="en-US" dirty="0"/>
          </a:p>
        </p:txBody>
      </p:sp>
    </p:spTree>
    <p:extLst>
      <p:ext uri="{BB962C8B-B14F-4D97-AF65-F5344CB8AC3E}">
        <p14:creationId xmlns:p14="http://schemas.microsoft.com/office/powerpoint/2010/main" val="197967764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This presentation was created by the Minnesota Association of Professional Soil Scientists (MAPSS) for educational purposes.  Permission</a:t>
            </a:r>
            <a:r>
              <a:rPr lang="en-US" baseline="0" dirty="0" smtClean="0"/>
              <a:t> is granted to copy or distribute to others for this use, as long as the MAPSS information is not edited, removed or changed.</a:t>
            </a:r>
            <a:endParaRPr lang="en-US" dirty="0"/>
          </a:p>
        </p:txBody>
      </p:sp>
      <p:sp>
        <p:nvSpPr>
          <p:cNvPr id="4" name="Slide Number Placeholder 3"/>
          <p:cNvSpPr>
            <a:spLocks noGrp="1"/>
          </p:cNvSpPr>
          <p:nvPr>
            <p:ph type="sldNum" sz="quarter" idx="10"/>
          </p:nvPr>
        </p:nvSpPr>
        <p:spPr/>
        <p:txBody>
          <a:bodyPr/>
          <a:lstStyle/>
          <a:p>
            <a:fld id="{C0254384-9621-4D4C-88A1-23B2F2DE0C93}" type="slidenum">
              <a:rPr lang="en-US" smtClean="0"/>
              <a:t>1</a:t>
            </a:fld>
            <a:endParaRPr lang="en-US" dirty="0"/>
          </a:p>
        </p:txBody>
      </p:sp>
    </p:spTree>
    <p:extLst>
      <p:ext uri="{BB962C8B-B14F-4D97-AF65-F5344CB8AC3E}">
        <p14:creationId xmlns:p14="http://schemas.microsoft.com/office/powerpoint/2010/main" val="318798533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Soil Color is determined by comparing the soil color to a standard Munsell soil color chart, the soil</a:t>
            </a:r>
            <a:r>
              <a:rPr lang="en-US" baseline="0" dirty="0" smtClean="0"/>
              <a:t> color is given a name from that chart like dark grayish brown and a number notation – like 10yr 3/2; Soil texture is the name (12 possible soil texture names) given depending on the percent of sand, silt and clay; Soil structure is the arrangement of sand, silt and clay particles, the shape determines the name i.e. Subangular blocky, granular, prismatic; mineral and chemical composition will be determined in a laboratory, mineral refers to the type of clay minerals present, chemical composition refers to soil pH; arrangement in the profile refers to the location from the surface for different horizons. </a:t>
            </a:r>
            <a:endParaRPr lang="en-US" dirty="0"/>
          </a:p>
        </p:txBody>
      </p:sp>
      <p:sp>
        <p:nvSpPr>
          <p:cNvPr id="4" name="Slide Number Placeholder 3"/>
          <p:cNvSpPr>
            <a:spLocks noGrp="1"/>
          </p:cNvSpPr>
          <p:nvPr>
            <p:ph type="sldNum" sz="quarter" idx="10"/>
          </p:nvPr>
        </p:nvSpPr>
        <p:spPr/>
        <p:txBody>
          <a:bodyPr/>
          <a:lstStyle/>
          <a:p>
            <a:fld id="{C0254384-9621-4D4C-88A1-23B2F2DE0C93}" type="slidenum">
              <a:rPr lang="en-US" smtClean="0"/>
              <a:t>11</a:t>
            </a:fld>
            <a:endParaRPr lang="en-US" dirty="0"/>
          </a:p>
        </p:txBody>
      </p:sp>
    </p:spTree>
    <p:extLst>
      <p:ext uri="{BB962C8B-B14F-4D97-AF65-F5344CB8AC3E}">
        <p14:creationId xmlns:p14="http://schemas.microsoft.com/office/powerpoint/2010/main" val="314488102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soil ribboning video demonstrates how</a:t>
            </a:r>
            <a:r>
              <a:rPr lang="en-US" baseline="0" dirty="0" smtClean="0"/>
              <a:t> to determine soil texture by ribboning and </a:t>
            </a:r>
            <a:r>
              <a:rPr lang="en-US" dirty="0" smtClean="0"/>
              <a:t>is approximately</a:t>
            </a:r>
            <a:r>
              <a:rPr lang="en-US" baseline="0" dirty="0" smtClean="0"/>
              <a:t> 4 minutes long.  </a:t>
            </a:r>
          </a:p>
          <a:p>
            <a:endParaRPr lang="en-US" baseline="0" dirty="0" smtClean="0"/>
          </a:p>
          <a:p>
            <a:r>
              <a:rPr lang="en-US" baseline="0" dirty="0" smtClean="0"/>
              <a:t>The laboratory procedure for soil texture is called “Hydrometer or pipette method”, and is compared to the field estimate to “calibrate” the field soil scientists fingers.  </a:t>
            </a:r>
            <a:endParaRPr lang="en-US" dirty="0"/>
          </a:p>
        </p:txBody>
      </p:sp>
      <p:sp>
        <p:nvSpPr>
          <p:cNvPr id="4" name="Slide Number Placeholder 3"/>
          <p:cNvSpPr>
            <a:spLocks noGrp="1"/>
          </p:cNvSpPr>
          <p:nvPr>
            <p:ph type="sldNum" sz="quarter" idx="10"/>
          </p:nvPr>
        </p:nvSpPr>
        <p:spPr/>
        <p:txBody>
          <a:bodyPr/>
          <a:lstStyle/>
          <a:p>
            <a:fld id="{C0254384-9621-4D4C-88A1-23B2F2DE0C93}" type="slidenum">
              <a:rPr lang="en-US" smtClean="0"/>
              <a:t>12</a:t>
            </a:fld>
            <a:endParaRPr lang="en-US" dirty="0"/>
          </a:p>
        </p:txBody>
      </p:sp>
    </p:spTree>
    <p:extLst>
      <p:ext uri="{BB962C8B-B14F-4D97-AF65-F5344CB8AC3E}">
        <p14:creationId xmlns:p14="http://schemas.microsoft.com/office/powerpoint/2010/main" val="130719778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Soil scientists that</a:t>
            </a:r>
            <a:r>
              <a:rPr lang="en-US" baseline="0" dirty="0" smtClean="0"/>
              <a:t> map soils have a BS degree in Soil Science or related field.  They learn soil mapping techniques from more experienced soil scientists.  Many states have completed the “once over” soil map and are now updating the soil maps made in previous decades.  </a:t>
            </a:r>
            <a:endParaRPr lang="en-US" dirty="0"/>
          </a:p>
        </p:txBody>
      </p:sp>
      <p:sp>
        <p:nvSpPr>
          <p:cNvPr id="4" name="Slide Number Placeholder 3"/>
          <p:cNvSpPr>
            <a:spLocks noGrp="1"/>
          </p:cNvSpPr>
          <p:nvPr>
            <p:ph type="sldNum" sz="quarter" idx="10"/>
          </p:nvPr>
        </p:nvSpPr>
        <p:spPr/>
        <p:txBody>
          <a:bodyPr/>
          <a:lstStyle/>
          <a:p>
            <a:fld id="{C0254384-9621-4D4C-88A1-23B2F2DE0C93}" type="slidenum">
              <a:rPr lang="en-US" smtClean="0"/>
              <a:t>13</a:t>
            </a:fld>
            <a:endParaRPr lang="en-US" dirty="0"/>
          </a:p>
        </p:txBody>
      </p:sp>
    </p:spTree>
    <p:extLst>
      <p:ext uri="{BB962C8B-B14F-4D97-AF65-F5344CB8AC3E}">
        <p14:creationId xmlns:p14="http://schemas.microsoft.com/office/powerpoint/2010/main" val="278481966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Slope – steepness of the area, the steeper the slop the greater</a:t>
            </a:r>
            <a:r>
              <a:rPr lang="en-US" baseline="0" dirty="0" smtClean="0"/>
              <a:t> potential for water erosion</a:t>
            </a:r>
          </a:p>
          <a:p>
            <a:r>
              <a:rPr lang="en-US" dirty="0" smtClean="0"/>
              <a:t>Water Table – this is the location of saturated soil, or the depth</a:t>
            </a:r>
            <a:r>
              <a:rPr lang="en-US" baseline="0" dirty="0" smtClean="0"/>
              <a:t> where standing water would be observed in a bore hole.</a:t>
            </a:r>
          </a:p>
          <a:p>
            <a:r>
              <a:rPr lang="en-US" baseline="0" dirty="0" smtClean="0"/>
              <a:t>Drainage class – refers to the depth to the water table, well drained &gt; 5 ft. ,  Poorly drained &lt;2ft. </a:t>
            </a:r>
          </a:p>
          <a:p>
            <a:r>
              <a:rPr lang="en-US" baseline="0" dirty="0" smtClean="0"/>
              <a:t>Parent material – the kind of material the soil formed from; in Minnesota this is mostly glacial drift</a:t>
            </a:r>
          </a:p>
          <a:p>
            <a:r>
              <a:rPr lang="en-US" baseline="0" dirty="0" smtClean="0"/>
              <a:t>Frost action – refers to the soils potential to move if the soil is frozen, mostly related to the water holding potential and kind of clay minerals. </a:t>
            </a:r>
          </a:p>
          <a:p>
            <a:r>
              <a:rPr lang="en-US" baseline="0" dirty="0" smtClean="0"/>
              <a:t>Acres mapped is the extent of land where the Lester Series has been identified as the major soil type</a:t>
            </a:r>
          </a:p>
          <a:p>
            <a:r>
              <a:rPr lang="en-US" baseline="0" dirty="0" smtClean="0"/>
              <a:t>Prime Farmland – is a designation that is used to inform if a soil is one of the best in the state and has the potential for high crop productivity. </a:t>
            </a:r>
            <a:endParaRPr lang="en-US" dirty="0"/>
          </a:p>
        </p:txBody>
      </p:sp>
      <p:sp>
        <p:nvSpPr>
          <p:cNvPr id="4" name="Slide Number Placeholder 3"/>
          <p:cNvSpPr>
            <a:spLocks noGrp="1"/>
          </p:cNvSpPr>
          <p:nvPr>
            <p:ph type="sldNum" sz="quarter" idx="10"/>
          </p:nvPr>
        </p:nvSpPr>
        <p:spPr/>
        <p:txBody>
          <a:bodyPr/>
          <a:lstStyle/>
          <a:p>
            <a:fld id="{C0254384-9621-4D4C-88A1-23B2F2DE0C93}" type="slidenum">
              <a:rPr lang="en-US" smtClean="0"/>
              <a:t>14</a:t>
            </a:fld>
            <a:endParaRPr lang="en-US" dirty="0"/>
          </a:p>
        </p:txBody>
      </p:sp>
    </p:spTree>
    <p:extLst>
      <p:ext uri="{BB962C8B-B14F-4D97-AF65-F5344CB8AC3E}">
        <p14:creationId xmlns:p14="http://schemas.microsoft.com/office/powerpoint/2010/main" val="153416617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All soils will have an A horizon,</a:t>
            </a:r>
            <a:r>
              <a:rPr lang="en-US" baseline="0" dirty="0" smtClean="0"/>
              <a:t> the other horizons will depend on the soil forming factors for that particular soil. </a:t>
            </a:r>
            <a:endParaRPr lang="en-US" dirty="0"/>
          </a:p>
        </p:txBody>
      </p:sp>
      <p:sp>
        <p:nvSpPr>
          <p:cNvPr id="4" name="Slide Number Placeholder 3"/>
          <p:cNvSpPr>
            <a:spLocks noGrp="1"/>
          </p:cNvSpPr>
          <p:nvPr>
            <p:ph type="sldNum" sz="quarter" idx="10"/>
          </p:nvPr>
        </p:nvSpPr>
        <p:spPr/>
        <p:txBody>
          <a:bodyPr/>
          <a:lstStyle/>
          <a:p>
            <a:fld id="{C0254384-9621-4D4C-88A1-23B2F2DE0C93}" type="slidenum">
              <a:rPr lang="en-US" smtClean="0"/>
              <a:t>15</a:t>
            </a:fld>
            <a:endParaRPr lang="en-US" dirty="0"/>
          </a:p>
        </p:txBody>
      </p:sp>
    </p:spTree>
    <p:extLst>
      <p:ext uri="{BB962C8B-B14F-4D97-AF65-F5344CB8AC3E}">
        <p14:creationId xmlns:p14="http://schemas.microsoft.com/office/powerpoint/2010/main" val="362234424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a:t>
            </a:r>
            <a:r>
              <a:rPr lang="en-US" b="1" dirty="0" smtClean="0"/>
              <a:t>A</a:t>
            </a:r>
            <a:r>
              <a:rPr lang="en-US" dirty="0" smtClean="0"/>
              <a:t> horizon is the topsoil and is where most of the microbial life of the soil is located.  Topsoil is 10x more valuable</a:t>
            </a:r>
            <a:r>
              <a:rPr lang="en-US" baseline="0" dirty="0" smtClean="0"/>
              <a:t> than subsoil and needs to be protected for the soil to be a sustainable resource.</a:t>
            </a:r>
            <a:endParaRPr lang="en-US" dirty="0"/>
          </a:p>
        </p:txBody>
      </p:sp>
      <p:sp>
        <p:nvSpPr>
          <p:cNvPr id="4" name="Slide Number Placeholder 3"/>
          <p:cNvSpPr>
            <a:spLocks noGrp="1"/>
          </p:cNvSpPr>
          <p:nvPr>
            <p:ph type="sldNum" sz="quarter" idx="10"/>
          </p:nvPr>
        </p:nvSpPr>
        <p:spPr/>
        <p:txBody>
          <a:bodyPr/>
          <a:lstStyle/>
          <a:p>
            <a:fld id="{C0254384-9621-4D4C-88A1-23B2F2DE0C93}" type="slidenum">
              <a:rPr lang="en-US" smtClean="0"/>
              <a:t>16</a:t>
            </a:fld>
            <a:endParaRPr lang="en-US" dirty="0"/>
          </a:p>
        </p:txBody>
      </p:sp>
    </p:spTree>
    <p:extLst>
      <p:ext uri="{BB962C8B-B14F-4D97-AF65-F5344CB8AC3E}">
        <p14:creationId xmlns:p14="http://schemas.microsoft.com/office/powerpoint/2010/main" val="169825182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E-</a:t>
            </a:r>
            <a:r>
              <a:rPr lang="en-US" dirty="0" smtClean="0"/>
              <a:t> is for eluviation or leaching out;</a:t>
            </a:r>
            <a:r>
              <a:rPr lang="en-US" baseline="0" dirty="0" smtClean="0"/>
              <a:t> this horizon will often occur in forest soils, it will have less clay than horizons above or below.</a:t>
            </a:r>
            <a:endParaRPr lang="en-US" dirty="0"/>
          </a:p>
        </p:txBody>
      </p:sp>
      <p:sp>
        <p:nvSpPr>
          <p:cNvPr id="4" name="Slide Number Placeholder 3"/>
          <p:cNvSpPr>
            <a:spLocks noGrp="1"/>
          </p:cNvSpPr>
          <p:nvPr>
            <p:ph type="sldNum" sz="quarter" idx="10"/>
          </p:nvPr>
        </p:nvSpPr>
        <p:spPr/>
        <p:txBody>
          <a:bodyPr/>
          <a:lstStyle/>
          <a:p>
            <a:fld id="{C0254384-9621-4D4C-88A1-23B2F2DE0C93}" type="slidenum">
              <a:rPr lang="en-US" smtClean="0"/>
              <a:t>17</a:t>
            </a:fld>
            <a:endParaRPr lang="en-US" dirty="0"/>
          </a:p>
        </p:txBody>
      </p:sp>
    </p:spTree>
    <p:extLst>
      <p:ext uri="{BB962C8B-B14F-4D97-AF65-F5344CB8AC3E}">
        <p14:creationId xmlns:p14="http://schemas.microsoft.com/office/powerpoint/2010/main" val="380635319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B</a:t>
            </a:r>
            <a:r>
              <a:rPr lang="en-US" baseline="0" dirty="0" smtClean="0"/>
              <a:t> horizons are the subsoil and  will be less productive than </a:t>
            </a:r>
            <a:r>
              <a:rPr lang="en-US" b="1" baseline="0" dirty="0" smtClean="0"/>
              <a:t>A</a:t>
            </a:r>
            <a:r>
              <a:rPr lang="en-US" baseline="0" dirty="0" smtClean="0"/>
              <a:t> horizons.  If you were to grow plants in the </a:t>
            </a:r>
            <a:r>
              <a:rPr lang="en-US" b="1" baseline="0" dirty="0" smtClean="0"/>
              <a:t>B</a:t>
            </a:r>
            <a:r>
              <a:rPr lang="en-US" baseline="0" dirty="0" smtClean="0"/>
              <a:t> horizon they would produce less than plants growing in the </a:t>
            </a:r>
            <a:r>
              <a:rPr lang="en-US" b="1" baseline="0" dirty="0" smtClean="0"/>
              <a:t>A</a:t>
            </a:r>
            <a:r>
              <a:rPr lang="en-US" baseline="0" dirty="0" smtClean="0"/>
              <a:t> horizon. </a:t>
            </a:r>
            <a:endParaRPr lang="en-US" dirty="0"/>
          </a:p>
        </p:txBody>
      </p:sp>
      <p:sp>
        <p:nvSpPr>
          <p:cNvPr id="4" name="Slide Number Placeholder 3"/>
          <p:cNvSpPr>
            <a:spLocks noGrp="1"/>
          </p:cNvSpPr>
          <p:nvPr>
            <p:ph type="sldNum" sz="quarter" idx="10"/>
          </p:nvPr>
        </p:nvSpPr>
        <p:spPr/>
        <p:txBody>
          <a:bodyPr/>
          <a:lstStyle/>
          <a:p>
            <a:fld id="{C0254384-9621-4D4C-88A1-23B2F2DE0C93}" type="slidenum">
              <a:rPr lang="en-US" smtClean="0"/>
              <a:t>18</a:t>
            </a:fld>
            <a:endParaRPr lang="en-US" dirty="0"/>
          </a:p>
        </p:txBody>
      </p:sp>
    </p:spTree>
    <p:extLst>
      <p:ext uri="{BB962C8B-B14F-4D97-AF65-F5344CB8AC3E}">
        <p14:creationId xmlns:p14="http://schemas.microsoft.com/office/powerpoint/2010/main" val="256560067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HCl</a:t>
            </a:r>
            <a:r>
              <a:rPr lang="en-US" baseline="0" dirty="0" smtClean="0"/>
              <a:t> used is a 10% solution.  All materials with “free” or excess carbonates (CaCO3) will effervesce (bubble) with HCl. </a:t>
            </a:r>
          </a:p>
          <a:p>
            <a:endParaRPr lang="en-US" dirty="0"/>
          </a:p>
        </p:txBody>
      </p:sp>
      <p:sp>
        <p:nvSpPr>
          <p:cNvPr id="4" name="Slide Number Placeholder 3"/>
          <p:cNvSpPr>
            <a:spLocks noGrp="1"/>
          </p:cNvSpPr>
          <p:nvPr>
            <p:ph type="sldNum" sz="quarter" idx="10"/>
          </p:nvPr>
        </p:nvSpPr>
        <p:spPr/>
        <p:txBody>
          <a:bodyPr/>
          <a:lstStyle/>
          <a:p>
            <a:fld id="{C0254384-9621-4D4C-88A1-23B2F2DE0C93}" type="slidenum">
              <a:rPr lang="en-US" smtClean="0"/>
              <a:t>19</a:t>
            </a:fld>
            <a:endParaRPr lang="en-US" dirty="0"/>
          </a:p>
        </p:txBody>
      </p:sp>
    </p:spTree>
    <p:extLst>
      <p:ext uri="{BB962C8B-B14F-4D97-AF65-F5344CB8AC3E}">
        <p14:creationId xmlns:p14="http://schemas.microsoft.com/office/powerpoint/2010/main" val="9085404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All of</a:t>
            </a:r>
            <a:r>
              <a:rPr lang="en-US" baseline="0" dirty="0" smtClean="0"/>
              <a:t> Minnesota except the southeast corner was covered by glacial ice.  Thus the soil is a mixture of materials the ice sheet left behind.  The Des Moines Lobe is named since it went as far south as Des Moines Iowa.  </a:t>
            </a:r>
            <a:endParaRPr lang="en-US" dirty="0"/>
          </a:p>
        </p:txBody>
      </p:sp>
      <p:sp>
        <p:nvSpPr>
          <p:cNvPr id="4" name="Slide Number Placeholder 3"/>
          <p:cNvSpPr>
            <a:spLocks noGrp="1"/>
          </p:cNvSpPr>
          <p:nvPr>
            <p:ph type="sldNum" sz="quarter" idx="10"/>
          </p:nvPr>
        </p:nvSpPr>
        <p:spPr/>
        <p:txBody>
          <a:bodyPr/>
          <a:lstStyle/>
          <a:p>
            <a:fld id="{C0254384-9621-4D4C-88A1-23B2F2DE0C93}" type="slidenum">
              <a:rPr lang="en-US" smtClean="0"/>
              <a:t>20</a:t>
            </a:fld>
            <a:endParaRPr lang="en-US" dirty="0"/>
          </a:p>
        </p:txBody>
      </p:sp>
    </p:spTree>
    <p:extLst>
      <p:ext uri="{BB962C8B-B14F-4D97-AF65-F5344CB8AC3E}">
        <p14:creationId xmlns:p14="http://schemas.microsoft.com/office/powerpoint/2010/main" val="72554166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All soils</a:t>
            </a:r>
            <a:r>
              <a:rPr lang="en-US" baseline="0" dirty="0" smtClean="0"/>
              <a:t> have a common name like Lester and a scientific name.  The common name is generally geographically related to the location of the soil.  The scientific name is a descriptive term that soil scientists use to describe the soils characteristics. </a:t>
            </a:r>
            <a:endParaRPr lang="en-US" dirty="0"/>
          </a:p>
        </p:txBody>
      </p:sp>
      <p:sp>
        <p:nvSpPr>
          <p:cNvPr id="4" name="Slide Number Placeholder 3"/>
          <p:cNvSpPr>
            <a:spLocks noGrp="1"/>
          </p:cNvSpPr>
          <p:nvPr>
            <p:ph type="sldNum" sz="quarter" idx="10"/>
          </p:nvPr>
        </p:nvSpPr>
        <p:spPr/>
        <p:txBody>
          <a:bodyPr/>
          <a:lstStyle/>
          <a:p>
            <a:fld id="{C0254384-9621-4D4C-88A1-23B2F2DE0C93}" type="slidenum">
              <a:rPr lang="en-US" smtClean="0"/>
              <a:t>3</a:t>
            </a:fld>
            <a:endParaRPr lang="en-US" dirty="0"/>
          </a:p>
        </p:txBody>
      </p:sp>
    </p:spTree>
    <p:extLst>
      <p:ext uri="{BB962C8B-B14F-4D97-AF65-F5344CB8AC3E}">
        <p14:creationId xmlns:p14="http://schemas.microsoft.com/office/powerpoint/2010/main" val="424136512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This table has lots of information related to the properties of the Lester Soil.</a:t>
            </a:r>
          </a:p>
          <a:p>
            <a:r>
              <a:rPr lang="en-US" dirty="0" smtClean="0"/>
              <a:t>CEC</a:t>
            </a:r>
            <a:r>
              <a:rPr lang="en-US" baseline="0" dirty="0" smtClean="0"/>
              <a:t> is the ability of the soil to hold positive cations for plant growth, the larger the number the better.</a:t>
            </a:r>
          </a:p>
          <a:p>
            <a:r>
              <a:rPr lang="en-US" baseline="0" dirty="0" smtClean="0"/>
              <a:t>pH is the amount of acidity in the soil, and soil pH near 6.8 is ideal for plant growth.</a:t>
            </a:r>
          </a:p>
          <a:p>
            <a:r>
              <a:rPr lang="en-US" baseline="0" dirty="0" smtClean="0"/>
              <a:t>AWC is the soils ability to hold onto water for plant growth.  The numbers represent inches of water help per foot of soil.</a:t>
            </a:r>
          </a:p>
          <a:p>
            <a:r>
              <a:rPr lang="en-US" baseline="0" dirty="0" smtClean="0"/>
              <a:t>OM% is the amount of decomposed organic matter in the soil.  After soils are used for crop production this % will be reduced.  It is important to maintain as much OM in the surface soil as possible.</a:t>
            </a:r>
          </a:p>
          <a:p>
            <a:r>
              <a:rPr lang="en-US" baseline="0" dirty="0" smtClean="0"/>
              <a:t>M-BD is the measure of the moist bulk density of the soil.  This refers to the amount of pore space or air space in the soil.  Subsoils have less pore space due to infilling of material from above.  If a soil is compacted it will also have less pore space or a higher bulk density. </a:t>
            </a:r>
          </a:p>
          <a:p>
            <a:endParaRPr lang="en-US" dirty="0"/>
          </a:p>
        </p:txBody>
      </p:sp>
      <p:sp>
        <p:nvSpPr>
          <p:cNvPr id="4" name="Slide Number Placeholder 3"/>
          <p:cNvSpPr>
            <a:spLocks noGrp="1"/>
          </p:cNvSpPr>
          <p:nvPr>
            <p:ph type="sldNum" sz="quarter" idx="10"/>
          </p:nvPr>
        </p:nvSpPr>
        <p:spPr/>
        <p:txBody>
          <a:bodyPr/>
          <a:lstStyle/>
          <a:p>
            <a:fld id="{C0254384-9621-4D4C-88A1-23B2F2DE0C93}" type="slidenum">
              <a:rPr lang="en-US" smtClean="0"/>
              <a:t>21</a:t>
            </a:fld>
            <a:endParaRPr lang="en-US" dirty="0"/>
          </a:p>
        </p:txBody>
      </p:sp>
    </p:spTree>
    <p:extLst>
      <p:ext uri="{BB962C8B-B14F-4D97-AF65-F5344CB8AC3E}">
        <p14:creationId xmlns:p14="http://schemas.microsoft.com/office/powerpoint/2010/main" val="418020531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Soil and water conservation</a:t>
            </a:r>
            <a:r>
              <a:rPr lang="en-US" baseline="0" dirty="0" smtClean="0"/>
              <a:t> practices have been used for to protect our soil resource.  Farmers often receive a cost share payment to implement these practices.  Being a good steward of the land requires that soil conservation is practiced.  Soil conservation practices include: conservation tillage, planting on a contour, crop rotations, terraces, and using grass waterways.  </a:t>
            </a:r>
            <a:endParaRPr lang="en-US" dirty="0"/>
          </a:p>
        </p:txBody>
      </p:sp>
      <p:sp>
        <p:nvSpPr>
          <p:cNvPr id="4" name="Slide Number Placeholder 3"/>
          <p:cNvSpPr>
            <a:spLocks noGrp="1"/>
          </p:cNvSpPr>
          <p:nvPr>
            <p:ph type="sldNum" sz="quarter" idx="10"/>
          </p:nvPr>
        </p:nvSpPr>
        <p:spPr/>
        <p:txBody>
          <a:bodyPr/>
          <a:lstStyle/>
          <a:p>
            <a:fld id="{C0254384-9621-4D4C-88A1-23B2F2DE0C93}" type="slidenum">
              <a:rPr lang="en-US" smtClean="0"/>
              <a:t>22</a:t>
            </a:fld>
            <a:endParaRPr lang="en-US" dirty="0"/>
          </a:p>
        </p:txBody>
      </p:sp>
    </p:spTree>
    <p:extLst>
      <p:ext uri="{BB962C8B-B14F-4D97-AF65-F5344CB8AC3E}">
        <p14:creationId xmlns:p14="http://schemas.microsoft.com/office/powerpoint/2010/main" val="37054232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These are</a:t>
            </a:r>
            <a:r>
              <a:rPr lang="en-US" baseline="0" dirty="0" smtClean="0"/>
              <a:t> good resources for additional information.</a:t>
            </a:r>
            <a:endParaRPr lang="en-US" dirty="0"/>
          </a:p>
        </p:txBody>
      </p:sp>
      <p:sp>
        <p:nvSpPr>
          <p:cNvPr id="4" name="Slide Number Placeholder 3"/>
          <p:cNvSpPr>
            <a:spLocks noGrp="1"/>
          </p:cNvSpPr>
          <p:nvPr>
            <p:ph type="sldNum" sz="quarter" idx="10"/>
          </p:nvPr>
        </p:nvSpPr>
        <p:spPr/>
        <p:txBody>
          <a:bodyPr/>
          <a:lstStyle/>
          <a:p>
            <a:fld id="{C0254384-9621-4D4C-88A1-23B2F2DE0C93}" type="slidenum">
              <a:rPr lang="en-US" smtClean="0"/>
              <a:t>23</a:t>
            </a:fld>
            <a:endParaRPr lang="en-US" dirty="0"/>
          </a:p>
        </p:txBody>
      </p:sp>
    </p:spTree>
    <p:extLst>
      <p:ext uri="{BB962C8B-B14F-4D97-AF65-F5344CB8AC3E}">
        <p14:creationId xmlns:p14="http://schemas.microsoft.com/office/powerpoint/2010/main" val="399178705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 soil</a:t>
            </a:r>
            <a:r>
              <a:rPr lang="en-US" baseline="0" dirty="0" smtClean="0"/>
              <a:t> map is the soil scientist’s interpretation of the soils location on the landscape.  The scientist uses many factors to aid in the location of the soil’s boundaries.  It is often necessary to look at the soils upper 5 feet of soil profile to accurately determine the soil type. </a:t>
            </a:r>
            <a:endParaRPr lang="en-US" dirty="0"/>
          </a:p>
        </p:txBody>
      </p:sp>
      <p:sp>
        <p:nvSpPr>
          <p:cNvPr id="4" name="Slide Number Placeholder 3"/>
          <p:cNvSpPr>
            <a:spLocks noGrp="1"/>
          </p:cNvSpPr>
          <p:nvPr>
            <p:ph type="sldNum" sz="quarter" idx="10"/>
          </p:nvPr>
        </p:nvSpPr>
        <p:spPr/>
        <p:txBody>
          <a:bodyPr/>
          <a:lstStyle/>
          <a:p>
            <a:fld id="{C0254384-9621-4D4C-88A1-23B2F2DE0C93}" type="slidenum">
              <a:rPr lang="en-US" smtClean="0"/>
              <a:t>4</a:t>
            </a:fld>
            <a:endParaRPr lang="en-US" dirty="0"/>
          </a:p>
        </p:txBody>
      </p:sp>
    </p:spTree>
    <p:extLst>
      <p:ext uri="{BB962C8B-B14F-4D97-AF65-F5344CB8AC3E}">
        <p14:creationId xmlns:p14="http://schemas.microsoft.com/office/powerpoint/2010/main" val="219339804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properties from the prairie are a deep dark surface soil, the properties from</a:t>
            </a:r>
            <a:r>
              <a:rPr lang="en-US" baseline="0" dirty="0" smtClean="0"/>
              <a:t> the forest are a zone of eluviation or leaching out due to water moving through the soil and a zone of illuviation or accumulation of materials like clay and iron that give the subsoil different properties. </a:t>
            </a:r>
            <a:endParaRPr lang="en-US" dirty="0"/>
          </a:p>
        </p:txBody>
      </p:sp>
      <p:sp>
        <p:nvSpPr>
          <p:cNvPr id="4" name="Slide Number Placeholder 3"/>
          <p:cNvSpPr>
            <a:spLocks noGrp="1"/>
          </p:cNvSpPr>
          <p:nvPr>
            <p:ph type="sldNum" sz="quarter" idx="10"/>
          </p:nvPr>
        </p:nvSpPr>
        <p:spPr/>
        <p:txBody>
          <a:bodyPr/>
          <a:lstStyle/>
          <a:p>
            <a:fld id="{C0254384-9621-4D4C-88A1-23B2F2DE0C93}" type="slidenum">
              <a:rPr lang="en-US" smtClean="0"/>
              <a:t>5</a:t>
            </a:fld>
            <a:endParaRPr lang="en-US" dirty="0"/>
          </a:p>
        </p:txBody>
      </p:sp>
    </p:spTree>
    <p:extLst>
      <p:ext uri="{BB962C8B-B14F-4D97-AF65-F5344CB8AC3E}">
        <p14:creationId xmlns:p14="http://schemas.microsoft.com/office/powerpoint/2010/main" val="378553666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Many states</a:t>
            </a:r>
            <a:r>
              <a:rPr lang="en-US" baseline="0" dirty="0" smtClean="0"/>
              <a:t> have used this effort for an official state soil to aid in the understanding of the importance of soil to the state.  Wisconsin uses the Antigo soil as the state soil. </a:t>
            </a:r>
            <a:endParaRPr lang="en-US" dirty="0"/>
          </a:p>
        </p:txBody>
      </p:sp>
      <p:sp>
        <p:nvSpPr>
          <p:cNvPr id="4" name="Slide Number Placeholder 3"/>
          <p:cNvSpPr>
            <a:spLocks noGrp="1"/>
          </p:cNvSpPr>
          <p:nvPr>
            <p:ph type="sldNum" sz="quarter" idx="10"/>
          </p:nvPr>
        </p:nvSpPr>
        <p:spPr/>
        <p:txBody>
          <a:bodyPr/>
          <a:lstStyle/>
          <a:p>
            <a:fld id="{C0254384-9621-4D4C-88A1-23B2F2DE0C93}" type="slidenum">
              <a:rPr lang="en-US" smtClean="0"/>
              <a:t>6</a:t>
            </a:fld>
            <a:endParaRPr lang="en-US" dirty="0"/>
          </a:p>
        </p:txBody>
      </p:sp>
    </p:spTree>
    <p:extLst>
      <p:ext uri="{BB962C8B-B14F-4D97-AF65-F5344CB8AC3E}">
        <p14:creationId xmlns:p14="http://schemas.microsoft.com/office/powerpoint/2010/main" val="48705204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Without</a:t>
            </a:r>
            <a:r>
              <a:rPr lang="en-US" baseline="0" dirty="0" smtClean="0"/>
              <a:t> soil, especially top soil and rain, we would not exist.  All civilizations are based on their ability to feed, shelter, and provide clean water for their members.  </a:t>
            </a:r>
            <a:r>
              <a:rPr lang="en-US" dirty="0" smtClean="0"/>
              <a:t>Soil, water,</a:t>
            </a:r>
            <a:r>
              <a:rPr lang="en-US" baseline="0" dirty="0" smtClean="0"/>
              <a:t> and air are the fundamental building blocks of life.  </a:t>
            </a:r>
            <a:endParaRPr lang="en-US" dirty="0"/>
          </a:p>
        </p:txBody>
      </p:sp>
      <p:sp>
        <p:nvSpPr>
          <p:cNvPr id="4" name="Slide Number Placeholder 3"/>
          <p:cNvSpPr>
            <a:spLocks noGrp="1"/>
          </p:cNvSpPr>
          <p:nvPr>
            <p:ph type="sldNum" sz="quarter" idx="10"/>
          </p:nvPr>
        </p:nvSpPr>
        <p:spPr/>
        <p:txBody>
          <a:bodyPr/>
          <a:lstStyle/>
          <a:p>
            <a:fld id="{C0254384-9621-4D4C-88A1-23B2F2DE0C93}" type="slidenum">
              <a:rPr lang="en-US" smtClean="0"/>
              <a:t>7</a:t>
            </a:fld>
            <a:endParaRPr lang="en-US" dirty="0"/>
          </a:p>
        </p:txBody>
      </p:sp>
    </p:spTree>
    <p:extLst>
      <p:ext uri="{BB962C8B-B14F-4D97-AF65-F5344CB8AC3E}">
        <p14:creationId xmlns:p14="http://schemas.microsoft.com/office/powerpoint/2010/main" val="299816326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Soil can be looked at in the profile or in the hand.  Soil is much more than</a:t>
            </a:r>
            <a:r>
              <a:rPr lang="en-US" baseline="0" dirty="0" smtClean="0"/>
              <a:t> just the mineral components.  </a:t>
            </a:r>
            <a:endParaRPr lang="en-US" dirty="0"/>
          </a:p>
        </p:txBody>
      </p:sp>
      <p:sp>
        <p:nvSpPr>
          <p:cNvPr id="4" name="Slide Number Placeholder 3"/>
          <p:cNvSpPr>
            <a:spLocks noGrp="1"/>
          </p:cNvSpPr>
          <p:nvPr>
            <p:ph type="sldNum" sz="quarter" idx="10"/>
          </p:nvPr>
        </p:nvSpPr>
        <p:spPr/>
        <p:txBody>
          <a:bodyPr/>
          <a:lstStyle/>
          <a:p>
            <a:fld id="{C0254384-9621-4D4C-88A1-23B2F2DE0C93}" type="slidenum">
              <a:rPr lang="en-US" smtClean="0"/>
              <a:t>8</a:t>
            </a:fld>
            <a:endParaRPr lang="en-US" dirty="0"/>
          </a:p>
        </p:txBody>
      </p:sp>
    </p:spTree>
    <p:extLst>
      <p:ext uri="{BB962C8B-B14F-4D97-AF65-F5344CB8AC3E}">
        <p14:creationId xmlns:p14="http://schemas.microsoft.com/office/powerpoint/2010/main" val="299816326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These are known as the 5 soil forming factors.  Each factor will influence the soils properties in a different</a:t>
            </a:r>
            <a:r>
              <a:rPr lang="en-US" baseline="0" dirty="0" smtClean="0"/>
              <a:t> way.  Since the factors are different at different locations, soils are different as one walks across the landscape.  </a:t>
            </a:r>
            <a:endParaRPr lang="en-US" dirty="0"/>
          </a:p>
        </p:txBody>
      </p:sp>
      <p:sp>
        <p:nvSpPr>
          <p:cNvPr id="4" name="Slide Number Placeholder 3"/>
          <p:cNvSpPr>
            <a:spLocks noGrp="1"/>
          </p:cNvSpPr>
          <p:nvPr>
            <p:ph type="sldNum" sz="quarter" idx="10"/>
          </p:nvPr>
        </p:nvSpPr>
        <p:spPr/>
        <p:txBody>
          <a:bodyPr/>
          <a:lstStyle/>
          <a:p>
            <a:fld id="{C0254384-9621-4D4C-88A1-23B2F2DE0C93}" type="slidenum">
              <a:rPr lang="en-US" smtClean="0"/>
              <a:t>9</a:t>
            </a:fld>
            <a:endParaRPr lang="en-US" dirty="0"/>
          </a:p>
        </p:txBody>
      </p:sp>
    </p:spTree>
    <p:extLst>
      <p:ext uri="{BB962C8B-B14F-4D97-AF65-F5344CB8AC3E}">
        <p14:creationId xmlns:p14="http://schemas.microsoft.com/office/powerpoint/2010/main" val="55285920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soil series name</a:t>
            </a:r>
            <a:r>
              <a:rPr lang="en-US" baseline="0" dirty="0" smtClean="0"/>
              <a:t> like “Lester” is used to recognize this specific soil.  All Lester soils will look similar and have similar properties.  </a:t>
            </a:r>
            <a:endParaRPr lang="en-US" dirty="0"/>
          </a:p>
        </p:txBody>
      </p:sp>
      <p:sp>
        <p:nvSpPr>
          <p:cNvPr id="4" name="Slide Number Placeholder 3"/>
          <p:cNvSpPr>
            <a:spLocks noGrp="1"/>
          </p:cNvSpPr>
          <p:nvPr>
            <p:ph type="sldNum" sz="quarter" idx="10"/>
          </p:nvPr>
        </p:nvSpPr>
        <p:spPr/>
        <p:txBody>
          <a:bodyPr/>
          <a:lstStyle/>
          <a:p>
            <a:fld id="{C0254384-9621-4D4C-88A1-23B2F2DE0C93}" type="slidenum">
              <a:rPr lang="en-US" smtClean="0"/>
              <a:t>10</a:t>
            </a:fld>
            <a:endParaRPr lang="en-US" dirty="0"/>
          </a:p>
        </p:txBody>
      </p:sp>
    </p:spTree>
    <p:extLst>
      <p:ext uri="{BB962C8B-B14F-4D97-AF65-F5344CB8AC3E}">
        <p14:creationId xmlns:p14="http://schemas.microsoft.com/office/powerpoint/2010/main" val="198870811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14" name="Title 13"/>
          <p:cNvSpPr>
            <a:spLocks noGrp="1"/>
          </p:cNvSpPr>
          <p:nvPr>
            <p:ph type="ctrTitle"/>
          </p:nvPr>
        </p:nvSpPr>
        <p:spPr>
          <a:xfrm>
            <a:off x="1432560" y="359898"/>
            <a:ext cx="7406640" cy="1472184"/>
          </a:xfrm>
        </p:spPr>
        <p:txBody>
          <a:bodyPr anchor="b"/>
          <a:lstStyle>
            <a:lvl1pPr algn="l">
              <a:defRPr/>
            </a:lvl1pPr>
            <a:extLst/>
          </a:lstStyle>
          <a:p>
            <a:r>
              <a:rPr kumimoji="0" lang="en-US" smtClean="0"/>
              <a:t>Click to edit Master title style</a:t>
            </a:r>
            <a:endParaRPr kumimoji="0" lang="en-US"/>
          </a:p>
        </p:txBody>
      </p:sp>
      <p:sp>
        <p:nvSpPr>
          <p:cNvPr id="22" name="Subtitle 21"/>
          <p:cNvSpPr>
            <a:spLocks noGrp="1"/>
          </p:cNvSpPr>
          <p:nvPr>
            <p:ph type="subTitle" idx="1"/>
          </p:nvPr>
        </p:nvSpPr>
        <p:spPr>
          <a:xfrm>
            <a:off x="1432560" y="1850064"/>
            <a:ext cx="7406640" cy="1752600"/>
          </a:xfrm>
        </p:spPr>
        <p:txBody>
          <a:bodyPr tIns="0"/>
          <a:lstStyle>
            <a:lvl1pPr marL="27432" indent="0" algn="l">
              <a:buNone/>
              <a:defRPr sz="2600">
                <a:solidFill>
                  <a:schemeClr val="tx2">
                    <a:shade val="30000"/>
                    <a:satMod val="150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a:p>
        </p:txBody>
      </p:sp>
      <p:sp>
        <p:nvSpPr>
          <p:cNvPr id="7" name="Date Placeholder 6"/>
          <p:cNvSpPr>
            <a:spLocks noGrp="1"/>
          </p:cNvSpPr>
          <p:nvPr>
            <p:ph type="dt" sz="half" idx="10"/>
          </p:nvPr>
        </p:nvSpPr>
        <p:spPr/>
        <p:txBody>
          <a:bodyPr/>
          <a:lstStyle>
            <a:extLst/>
          </a:lstStyle>
          <a:p>
            <a:fld id="{522F3D7C-9D14-47CB-ABF8-B3E98A0FCB04}" type="datetime1">
              <a:rPr lang="en-US" smtClean="0"/>
              <a:t>7/25/2013</a:t>
            </a:fld>
            <a:endParaRPr lang="en-US" dirty="0"/>
          </a:p>
        </p:txBody>
      </p:sp>
      <p:sp>
        <p:nvSpPr>
          <p:cNvPr id="20" name="Footer Placeholder 19"/>
          <p:cNvSpPr>
            <a:spLocks noGrp="1"/>
          </p:cNvSpPr>
          <p:nvPr>
            <p:ph type="ftr" sz="quarter" idx="11"/>
          </p:nvPr>
        </p:nvSpPr>
        <p:spPr/>
        <p:txBody>
          <a:bodyPr/>
          <a:lstStyle>
            <a:extLst/>
          </a:lstStyle>
          <a:p>
            <a:r>
              <a:rPr lang="en-US" dirty="0" smtClean="0"/>
              <a:t>© 2013  MAPSS All Rights Reserved</a:t>
            </a:r>
            <a:endParaRPr lang="en-US" dirty="0"/>
          </a:p>
        </p:txBody>
      </p:sp>
      <p:sp>
        <p:nvSpPr>
          <p:cNvPr id="10" name="Slide Number Placeholder 9"/>
          <p:cNvSpPr>
            <a:spLocks noGrp="1"/>
          </p:cNvSpPr>
          <p:nvPr>
            <p:ph type="sldNum" sz="quarter" idx="12"/>
          </p:nvPr>
        </p:nvSpPr>
        <p:spPr/>
        <p:txBody>
          <a:bodyPr/>
          <a:lstStyle>
            <a:extLst/>
          </a:lstStyle>
          <a:p>
            <a:fld id="{B90BC94E-5489-4443-952A-5FC5BB60645F}" type="slidenum">
              <a:rPr lang="en-US" smtClean="0"/>
              <a:t>‹#›</a:t>
            </a:fld>
            <a:endParaRPr lang="en-US" dirty="0"/>
          </a:p>
        </p:txBody>
      </p:sp>
      <p:sp>
        <p:nvSpPr>
          <p:cNvPr id="8" name="Oval 7"/>
          <p:cNvSpPr/>
          <p:nvPr/>
        </p:nvSpPr>
        <p:spPr>
          <a:xfrm>
            <a:off x="921433" y="1413802"/>
            <a:ext cx="210312" cy="210312"/>
          </a:xfrm>
          <a:prstGeom prst="ellipse">
            <a:avLst/>
          </a:prstGeom>
          <a:gradFill rotWithShape="1">
            <a:gsLst>
              <a:gs pos="0">
                <a:schemeClr val="accent1">
                  <a:tint val="20000"/>
                  <a:satMod val="450000"/>
                  <a:alpha val="95000"/>
                </a:schemeClr>
              </a:gs>
              <a:gs pos="50000">
                <a:schemeClr val="accent1">
                  <a:tint val="38000"/>
                  <a:satMod val="250000"/>
                  <a:alpha val="90000"/>
                </a:schemeClr>
              </a:gs>
              <a:gs pos="95000">
                <a:schemeClr val="accent1">
                  <a:tint val="75000"/>
                  <a:satMod val="255000"/>
                  <a:alpha val="88000"/>
                </a:schemeClr>
              </a:gs>
              <a:gs pos="100000">
                <a:schemeClr val="accent1">
                  <a:tint val="100000"/>
                  <a:shade val="90000"/>
                  <a:satMod val="255000"/>
                  <a:alpha val="85000"/>
                </a:schemeClr>
              </a:gs>
            </a:gsLst>
            <a:path path="circle">
              <a:fillToRect l="25000" t="12500" r="75000" b="87500"/>
            </a:path>
          </a:gradFill>
          <a:ln w="2000" cap="rnd" cmpd="sng" algn="ctr">
            <a:solidFill>
              <a:schemeClr val="accent1">
                <a:shade val="90000"/>
                <a:satMod val="110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dirty="0"/>
          </a:p>
        </p:txBody>
      </p:sp>
      <p:sp>
        <p:nvSpPr>
          <p:cNvPr id="9" name="Oval 8"/>
          <p:cNvSpPr/>
          <p:nvPr/>
        </p:nvSpPr>
        <p:spPr>
          <a:xfrm>
            <a:off x="1157176" y="1345016"/>
            <a:ext cx="64008" cy="64008"/>
          </a:xfrm>
          <a:prstGeom prst="ellipse">
            <a:avLst/>
          </a:prstGeom>
          <a:noFill/>
          <a:ln w="12700" cap="rnd" cmpd="sng" algn="ctr">
            <a:solidFill>
              <a:schemeClr val="accent1">
                <a:shade val="75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EBF9B940-BE00-48B9-BD40-024BF9B7F898}" type="datetime1">
              <a:rPr lang="en-US" smtClean="0"/>
              <a:t>7/25/2013</a:t>
            </a:fld>
            <a:endParaRPr lang="en-US" dirty="0"/>
          </a:p>
        </p:txBody>
      </p:sp>
      <p:sp>
        <p:nvSpPr>
          <p:cNvPr id="5" name="Footer Placeholder 4"/>
          <p:cNvSpPr>
            <a:spLocks noGrp="1"/>
          </p:cNvSpPr>
          <p:nvPr>
            <p:ph type="ftr" sz="quarter" idx="11"/>
          </p:nvPr>
        </p:nvSpPr>
        <p:spPr/>
        <p:txBody>
          <a:bodyPr/>
          <a:lstStyle>
            <a:extLst/>
          </a:lstStyle>
          <a:p>
            <a:r>
              <a:rPr lang="en-US" dirty="0" smtClean="0"/>
              <a:t>© 2013  MAPSS All Rights Reserved</a:t>
            </a:r>
            <a:endParaRPr lang="en-US" dirty="0"/>
          </a:p>
        </p:txBody>
      </p:sp>
      <p:sp>
        <p:nvSpPr>
          <p:cNvPr id="6" name="Slide Number Placeholder 5"/>
          <p:cNvSpPr>
            <a:spLocks noGrp="1"/>
          </p:cNvSpPr>
          <p:nvPr>
            <p:ph type="sldNum" sz="quarter" idx="12"/>
          </p:nvPr>
        </p:nvSpPr>
        <p:spPr/>
        <p:txBody>
          <a:bodyPr/>
          <a:lstStyle>
            <a:extLst/>
          </a:lstStyle>
          <a:p>
            <a:fld id="{B90BC94E-5489-4443-952A-5FC5BB60645F}" type="slidenum">
              <a:rPr lang="en-US" smtClean="0"/>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274639"/>
            <a:ext cx="1828800" cy="5851525"/>
          </a:xfrm>
        </p:spPr>
        <p:txBody>
          <a:bodyPr vert="eaVert"/>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1143000" y="274640"/>
            <a:ext cx="5562600" cy="5851525"/>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AA09AA1E-099C-4AED-938D-D24F93CFA352}" type="datetime1">
              <a:rPr lang="en-US" smtClean="0"/>
              <a:t>7/25/2013</a:t>
            </a:fld>
            <a:endParaRPr lang="en-US" dirty="0"/>
          </a:p>
        </p:txBody>
      </p:sp>
      <p:sp>
        <p:nvSpPr>
          <p:cNvPr id="5" name="Footer Placeholder 4"/>
          <p:cNvSpPr>
            <a:spLocks noGrp="1"/>
          </p:cNvSpPr>
          <p:nvPr>
            <p:ph type="ftr" sz="quarter" idx="11"/>
          </p:nvPr>
        </p:nvSpPr>
        <p:spPr/>
        <p:txBody>
          <a:bodyPr/>
          <a:lstStyle>
            <a:extLst/>
          </a:lstStyle>
          <a:p>
            <a:r>
              <a:rPr lang="en-US" dirty="0" smtClean="0"/>
              <a:t>© 2013  MAPSS All Rights Reserved</a:t>
            </a:r>
            <a:endParaRPr lang="en-US" dirty="0"/>
          </a:p>
        </p:txBody>
      </p:sp>
      <p:sp>
        <p:nvSpPr>
          <p:cNvPr id="6" name="Slide Number Placeholder 5"/>
          <p:cNvSpPr>
            <a:spLocks noGrp="1"/>
          </p:cNvSpPr>
          <p:nvPr>
            <p:ph type="sldNum" sz="quarter" idx="12"/>
          </p:nvPr>
        </p:nvSpPr>
        <p:spPr/>
        <p:txBody>
          <a:bodyPr/>
          <a:lstStyle>
            <a:extLst/>
          </a:lstStyle>
          <a:p>
            <a:fld id="{B90BC94E-5489-4443-952A-5FC5BB60645F}" type="slidenum">
              <a:rPr lang="en-US" smtClean="0"/>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42C9DC57-0A17-4195-A6C7-180295BD7C3D}" type="datetime1">
              <a:rPr lang="en-US" smtClean="0"/>
              <a:t>7/25/2013</a:t>
            </a:fld>
            <a:endParaRPr lang="en-US" dirty="0"/>
          </a:p>
        </p:txBody>
      </p:sp>
      <p:sp>
        <p:nvSpPr>
          <p:cNvPr id="5" name="Footer Placeholder 4"/>
          <p:cNvSpPr>
            <a:spLocks noGrp="1"/>
          </p:cNvSpPr>
          <p:nvPr>
            <p:ph type="ftr" sz="quarter" idx="11"/>
          </p:nvPr>
        </p:nvSpPr>
        <p:spPr/>
        <p:txBody>
          <a:bodyPr/>
          <a:lstStyle>
            <a:extLst/>
          </a:lstStyle>
          <a:p>
            <a:r>
              <a:rPr lang="en-US" dirty="0" smtClean="0"/>
              <a:t>© 2013  MAPSS All Rights Reserved</a:t>
            </a:r>
            <a:endParaRPr lang="en-US" dirty="0"/>
          </a:p>
        </p:txBody>
      </p:sp>
      <p:sp>
        <p:nvSpPr>
          <p:cNvPr id="6" name="Slide Number Placeholder 5"/>
          <p:cNvSpPr>
            <a:spLocks noGrp="1"/>
          </p:cNvSpPr>
          <p:nvPr>
            <p:ph type="sldNum" sz="quarter" idx="12"/>
          </p:nvPr>
        </p:nvSpPr>
        <p:spPr/>
        <p:txBody>
          <a:bodyPr/>
          <a:lstStyle>
            <a:extLst/>
          </a:lstStyle>
          <a:p>
            <a:fld id="{B90BC94E-5489-4443-952A-5FC5BB60645F}" type="slidenum">
              <a:rPr lang="en-US" smtClean="0"/>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7" name="Rectangle 6"/>
          <p:cNvSpPr/>
          <p:nvPr/>
        </p:nvSpPr>
        <p:spPr>
          <a:xfrm>
            <a:off x="2282890" y="-54"/>
            <a:ext cx="6858000" cy="6858054"/>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2" name="Title 1"/>
          <p:cNvSpPr>
            <a:spLocks noGrp="1"/>
          </p:cNvSpPr>
          <p:nvPr>
            <p:ph type="title"/>
          </p:nvPr>
        </p:nvSpPr>
        <p:spPr>
          <a:xfrm>
            <a:off x="2578392" y="2600325"/>
            <a:ext cx="6400800" cy="2286000"/>
          </a:xfrm>
        </p:spPr>
        <p:txBody>
          <a:bodyPr anchor="t"/>
          <a:lstStyle>
            <a:lvl1pPr algn="l">
              <a:lnSpc>
                <a:spcPts val="4500"/>
              </a:lnSpc>
              <a:buNone/>
              <a:defRPr sz="4000" b="1" cap="all"/>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2578392" y="1066800"/>
            <a:ext cx="6400800" cy="1509712"/>
          </a:xfrm>
        </p:spPr>
        <p:txBody>
          <a:bodyPr anchor="b"/>
          <a:lstStyle>
            <a:lvl1pPr marL="18288" indent="0">
              <a:lnSpc>
                <a:spcPts val="2300"/>
              </a:lnSpc>
              <a:spcBef>
                <a:spcPts val="0"/>
              </a:spcBef>
              <a:buNone/>
              <a:defRPr sz="2000">
                <a:solidFill>
                  <a:schemeClr val="tx2">
                    <a:shade val="30000"/>
                    <a:satMod val="150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extLst/>
          </a:lstStyle>
          <a:p>
            <a:fld id="{2B9749CB-660D-4745-8E55-4FB8DB98B198}" type="datetime1">
              <a:rPr lang="en-US" smtClean="0"/>
              <a:t>7/25/2013</a:t>
            </a:fld>
            <a:endParaRPr lang="en-US" dirty="0"/>
          </a:p>
        </p:txBody>
      </p:sp>
      <p:sp>
        <p:nvSpPr>
          <p:cNvPr id="5" name="Footer Placeholder 4"/>
          <p:cNvSpPr>
            <a:spLocks noGrp="1"/>
          </p:cNvSpPr>
          <p:nvPr>
            <p:ph type="ftr" sz="quarter" idx="11"/>
          </p:nvPr>
        </p:nvSpPr>
        <p:spPr/>
        <p:txBody>
          <a:bodyPr/>
          <a:lstStyle>
            <a:extLst/>
          </a:lstStyle>
          <a:p>
            <a:r>
              <a:rPr lang="en-US" dirty="0" smtClean="0"/>
              <a:t>© 2013  MAPSS All Rights Reserved</a:t>
            </a:r>
            <a:endParaRPr lang="en-US" dirty="0"/>
          </a:p>
        </p:txBody>
      </p:sp>
      <p:sp>
        <p:nvSpPr>
          <p:cNvPr id="6" name="Slide Number Placeholder 5"/>
          <p:cNvSpPr>
            <a:spLocks noGrp="1"/>
          </p:cNvSpPr>
          <p:nvPr>
            <p:ph type="sldNum" sz="quarter" idx="12"/>
          </p:nvPr>
        </p:nvSpPr>
        <p:spPr/>
        <p:txBody>
          <a:bodyPr/>
          <a:lstStyle>
            <a:extLst/>
          </a:lstStyle>
          <a:p>
            <a:fld id="{B90BC94E-5489-4443-952A-5FC5BB60645F}" type="slidenum">
              <a:rPr lang="en-US" smtClean="0"/>
              <a:t>‹#›</a:t>
            </a:fld>
            <a:endParaRPr lang="en-US" dirty="0"/>
          </a:p>
        </p:txBody>
      </p:sp>
      <p:sp>
        <p:nvSpPr>
          <p:cNvPr id="10" name="Rectangle 9"/>
          <p:cNvSpPr/>
          <p:nvPr/>
        </p:nvSpPr>
        <p:spPr bwMode="invGray">
          <a:xfrm>
            <a:off x="2286000" y="0"/>
            <a:ext cx="76200"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8" name="Oval 7"/>
          <p:cNvSpPr/>
          <p:nvPr/>
        </p:nvSpPr>
        <p:spPr>
          <a:xfrm>
            <a:off x="2172321" y="2814656"/>
            <a:ext cx="210312" cy="210312"/>
          </a:xfrm>
          <a:prstGeom prst="ellipse">
            <a:avLst/>
          </a:prstGeom>
          <a:gradFill rotWithShape="1">
            <a:gsLst>
              <a:gs pos="0">
                <a:schemeClr val="accent1">
                  <a:tint val="20000"/>
                  <a:satMod val="450000"/>
                  <a:alpha val="95000"/>
                </a:schemeClr>
              </a:gs>
              <a:gs pos="50000">
                <a:schemeClr val="accent1">
                  <a:tint val="38000"/>
                  <a:satMod val="250000"/>
                  <a:alpha val="90000"/>
                </a:schemeClr>
              </a:gs>
              <a:gs pos="95000">
                <a:schemeClr val="accent1">
                  <a:tint val="75000"/>
                  <a:satMod val="255000"/>
                  <a:alpha val="88000"/>
                </a:schemeClr>
              </a:gs>
              <a:gs pos="100000">
                <a:schemeClr val="accent1">
                  <a:tint val="100000"/>
                  <a:shade val="90000"/>
                  <a:satMod val="255000"/>
                  <a:alpha val="85000"/>
                </a:schemeClr>
              </a:gs>
            </a:gsLst>
            <a:path path="circle">
              <a:fillToRect l="25000" t="12500" r="75000" b="87500"/>
            </a:path>
          </a:gradFill>
          <a:ln w="2000" cap="rnd" cmpd="sng" algn="ctr">
            <a:solidFill>
              <a:schemeClr val="accent1">
                <a:shade val="90000"/>
                <a:satMod val="110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dirty="0"/>
          </a:p>
        </p:txBody>
      </p:sp>
      <p:sp>
        <p:nvSpPr>
          <p:cNvPr id="9" name="Oval 8"/>
          <p:cNvSpPr/>
          <p:nvPr/>
        </p:nvSpPr>
        <p:spPr>
          <a:xfrm>
            <a:off x="2408064" y="2745870"/>
            <a:ext cx="64008" cy="64008"/>
          </a:xfrm>
          <a:prstGeom prst="ellipse">
            <a:avLst/>
          </a:prstGeom>
          <a:noFill/>
          <a:ln w="12700" cap="rnd" cmpd="sng" algn="ctr">
            <a:solidFill>
              <a:schemeClr val="accent1">
                <a:shade val="75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1435608" y="274320"/>
            <a:ext cx="7498080" cy="1143000"/>
          </a:xfrm>
        </p:spPr>
        <p:txBody>
          <a:bodyPr/>
          <a:lstStyle>
            <a:extLst/>
          </a:lstStyle>
          <a:p>
            <a:r>
              <a:rPr kumimoji="0" lang="en-US" smtClean="0"/>
              <a:t>Click to edit Master title style</a:t>
            </a:r>
            <a:endParaRPr kumimoji="0" lang="en-US"/>
          </a:p>
        </p:txBody>
      </p:sp>
      <p:sp>
        <p:nvSpPr>
          <p:cNvPr id="3" name="Content Placeholder 2"/>
          <p:cNvSpPr>
            <a:spLocks noGrp="1"/>
          </p:cNvSpPr>
          <p:nvPr>
            <p:ph sz="half" idx="1"/>
          </p:nvPr>
        </p:nvSpPr>
        <p:spPr>
          <a:xfrm>
            <a:off x="1435608" y="1524000"/>
            <a:ext cx="3657600" cy="466344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5276088" y="1524000"/>
            <a:ext cx="3657600" cy="466344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7345BC78-7B8D-499A-B347-FF267AA5B024}" type="datetime1">
              <a:rPr lang="en-US" smtClean="0"/>
              <a:t>7/25/2013</a:t>
            </a:fld>
            <a:endParaRPr lang="en-US" dirty="0"/>
          </a:p>
        </p:txBody>
      </p:sp>
      <p:sp>
        <p:nvSpPr>
          <p:cNvPr id="6" name="Footer Placeholder 5"/>
          <p:cNvSpPr>
            <a:spLocks noGrp="1"/>
          </p:cNvSpPr>
          <p:nvPr>
            <p:ph type="ftr" sz="quarter" idx="11"/>
          </p:nvPr>
        </p:nvSpPr>
        <p:spPr/>
        <p:txBody>
          <a:bodyPr/>
          <a:lstStyle>
            <a:extLst/>
          </a:lstStyle>
          <a:p>
            <a:r>
              <a:rPr lang="en-US" dirty="0" smtClean="0"/>
              <a:t>© 2013  MAPSS All Rights Reserved</a:t>
            </a:r>
            <a:endParaRPr lang="en-US" dirty="0"/>
          </a:p>
        </p:txBody>
      </p:sp>
      <p:sp>
        <p:nvSpPr>
          <p:cNvPr id="7" name="Slide Number Placeholder 6"/>
          <p:cNvSpPr>
            <a:spLocks noGrp="1"/>
          </p:cNvSpPr>
          <p:nvPr>
            <p:ph type="sldNum" sz="quarter" idx="12"/>
          </p:nvPr>
        </p:nvSpPr>
        <p:spPr/>
        <p:txBody>
          <a:bodyPr/>
          <a:lstStyle>
            <a:extLst/>
          </a:lstStyle>
          <a:p>
            <a:fld id="{B90BC94E-5489-4443-952A-5FC5BB60645F}" type="slidenum">
              <a:rPr lang="en-US" smtClean="0"/>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5160336"/>
            <a:ext cx="8229600" cy="1143000"/>
          </a:xfrm>
        </p:spPr>
        <p:txBody>
          <a:bodyPr anchor="ctr"/>
          <a:lstStyle>
            <a:lvl1pPr algn="ctr">
              <a:defRPr sz="4500" b="1" cap="none" baseline="0"/>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328278"/>
            <a:ext cx="4023360" cy="640080"/>
          </a:xfrm>
          <a:solidFill>
            <a:schemeClr val="bg1"/>
          </a:solidFill>
          <a:ln w="10795">
            <a:solidFill>
              <a:schemeClr val="bg1"/>
            </a:solidFill>
            <a:miter lim="800000"/>
          </a:ln>
        </p:spPr>
        <p:txBody>
          <a:bodyPr anchor="ctr"/>
          <a:lstStyle>
            <a:lvl1pPr marL="64008" indent="0" algn="l">
              <a:lnSpc>
                <a:spcPct val="100000"/>
              </a:lnSpc>
              <a:spcBef>
                <a:spcPts val="100"/>
              </a:spcBef>
              <a:buNone/>
              <a:defRPr sz="1900" b="0">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63440" y="328278"/>
            <a:ext cx="4023360" cy="640080"/>
          </a:xfrm>
          <a:solidFill>
            <a:schemeClr val="bg1"/>
          </a:solidFill>
          <a:ln w="10795">
            <a:solidFill>
              <a:schemeClr val="bg1"/>
            </a:solidFill>
            <a:miter lim="800000"/>
          </a:ln>
        </p:spPr>
        <p:txBody>
          <a:bodyPr anchor="ctr"/>
          <a:lstStyle>
            <a:lvl1pPr marL="64008" indent="0" algn="l">
              <a:lnSpc>
                <a:spcPct val="100000"/>
              </a:lnSpc>
              <a:spcBef>
                <a:spcPts val="100"/>
              </a:spcBef>
              <a:buNone/>
              <a:defRPr sz="1900" b="0">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969336"/>
            <a:ext cx="4023360" cy="4114800"/>
          </a:xfrm>
          <a:ln w="10795">
            <a:solidFill>
              <a:schemeClr val="bg1"/>
            </a:solidFill>
            <a:prstDash val="dash"/>
            <a:miter lim="800000"/>
          </a:ln>
        </p:spPr>
        <p:txBody>
          <a:bodyPr/>
          <a:lstStyle>
            <a:lvl1pPr marL="393192" indent="-274320">
              <a:lnSpc>
                <a:spcPct val="100000"/>
              </a:lnSpc>
              <a:spcBef>
                <a:spcPts val="700"/>
              </a:spcBef>
              <a:defRPr sz="2400"/>
            </a:lvl1pPr>
            <a:lvl2pPr>
              <a:lnSpc>
                <a:spcPct val="100000"/>
              </a:lnSpc>
              <a:spcBef>
                <a:spcPts val="700"/>
              </a:spcBef>
              <a:defRPr sz="2000"/>
            </a:lvl2pPr>
            <a:lvl3pPr>
              <a:lnSpc>
                <a:spcPct val="100000"/>
              </a:lnSpc>
              <a:spcBef>
                <a:spcPts val="700"/>
              </a:spcBef>
              <a:defRPr sz="1800"/>
            </a:lvl3pPr>
            <a:lvl4pPr>
              <a:lnSpc>
                <a:spcPct val="100000"/>
              </a:lnSpc>
              <a:spcBef>
                <a:spcPts val="700"/>
              </a:spcBef>
              <a:defRPr sz="1600"/>
            </a:lvl4pPr>
            <a:lvl5pPr>
              <a:lnSpc>
                <a:spcPct val="100000"/>
              </a:lnSpc>
              <a:spcBef>
                <a:spcPts val="700"/>
              </a:spcBef>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63440" y="969336"/>
            <a:ext cx="4023360" cy="4114800"/>
          </a:xfrm>
          <a:ln w="10795">
            <a:solidFill>
              <a:schemeClr val="bg1"/>
            </a:solidFill>
            <a:prstDash val="dash"/>
            <a:miter lim="800000"/>
          </a:ln>
        </p:spPr>
        <p:txBody>
          <a:bodyPr/>
          <a:lstStyle>
            <a:lvl1pPr marL="393192" indent="-274320">
              <a:lnSpc>
                <a:spcPct val="100000"/>
              </a:lnSpc>
              <a:spcBef>
                <a:spcPts val="700"/>
              </a:spcBef>
              <a:defRPr sz="2400"/>
            </a:lvl1pPr>
            <a:lvl2pPr>
              <a:lnSpc>
                <a:spcPct val="100000"/>
              </a:lnSpc>
              <a:spcBef>
                <a:spcPts val="700"/>
              </a:spcBef>
              <a:defRPr sz="2000"/>
            </a:lvl2pPr>
            <a:lvl3pPr>
              <a:lnSpc>
                <a:spcPct val="100000"/>
              </a:lnSpc>
              <a:spcBef>
                <a:spcPts val="700"/>
              </a:spcBef>
              <a:defRPr sz="1800"/>
            </a:lvl3pPr>
            <a:lvl4pPr>
              <a:lnSpc>
                <a:spcPct val="100000"/>
              </a:lnSpc>
              <a:spcBef>
                <a:spcPts val="700"/>
              </a:spcBef>
              <a:defRPr sz="1600"/>
            </a:lvl4pPr>
            <a:lvl5pPr>
              <a:lnSpc>
                <a:spcPct val="100000"/>
              </a:lnSpc>
              <a:spcBef>
                <a:spcPts val="700"/>
              </a:spcBef>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extLst/>
          </a:lstStyle>
          <a:p>
            <a:fld id="{4E9B4597-6CBB-4022-A96C-0A8644660B40}" type="datetime1">
              <a:rPr lang="en-US" smtClean="0"/>
              <a:t>7/25/2013</a:t>
            </a:fld>
            <a:endParaRPr lang="en-US" dirty="0"/>
          </a:p>
        </p:txBody>
      </p:sp>
      <p:sp>
        <p:nvSpPr>
          <p:cNvPr id="8" name="Footer Placeholder 7"/>
          <p:cNvSpPr>
            <a:spLocks noGrp="1"/>
          </p:cNvSpPr>
          <p:nvPr>
            <p:ph type="ftr" sz="quarter" idx="11"/>
          </p:nvPr>
        </p:nvSpPr>
        <p:spPr/>
        <p:txBody>
          <a:bodyPr/>
          <a:lstStyle>
            <a:extLst/>
          </a:lstStyle>
          <a:p>
            <a:r>
              <a:rPr lang="en-US" dirty="0" smtClean="0"/>
              <a:t>© 2013  MAPSS All Rights Reserved</a:t>
            </a:r>
            <a:endParaRPr lang="en-US" dirty="0"/>
          </a:p>
        </p:txBody>
      </p:sp>
      <p:sp>
        <p:nvSpPr>
          <p:cNvPr id="9" name="Slide Number Placeholder 8"/>
          <p:cNvSpPr>
            <a:spLocks noGrp="1"/>
          </p:cNvSpPr>
          <p:nvPr>
            <p:ph type="sldNum" sz="quarter" idx="12"/>
          </p:nvPr>
        </p:nvSpPr>
        <p:spPr/>
        <p:txBody>
          <a:bodyPr/>
          <a:lstStyle>
            <a:extLst/>
          </a:lstStyle>
          <a:p>
            <a:fld id="{B90BC94E-5489-4443-952A-5FC5BB60645F}" type="slidenum">
              <a:rPr lang="en-US" smtClean="0"/>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1435608" y="274320"/>
            <a:ext cx="7498080" cy="1143000"/>
          </a:xfrm>
        </p:spPr>
        <p:txBody>
          <a:bodyPr anchor="ctr"/>
          <a:lstStyle>
            <a:extLst/>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extLst/>
          </a:lstStyle>
          <a:p>
            <a:fld id="{E8A17149-6B23-4AFE-A582-807768FB5F33}" type="datetime1">
              <a:rPr lang="en-US" smtClean="0"/>
              <a:t>7/25/2013</a:t>
            </a:fld>
            <a:endParaRPr lang="en-US" dirty="0"/>
          </a:p>
        </p:txBody>
      </p:sp>
      <p:sp>
        <p:nvSpPr>
          <p:cNvPr id="4" name="Footer Placeholder 3"/>
          <p:cNvSpPr>
            <a:spLocks noGrp="1"/>
          </p:cNvSpPr>
          <p:nvPr>
            <p:ph type="ftr" sz="quarter" idx="11"/>
          </p:nvPr>
        </p:nvSpPr>
        <p:spPr/>
        <p:txBody>
          <a:bodyPr/>
          <a:lstStyle>
            <a:extLst/>
          </a:lstStyle>
          <a:p>
            <a:r>
              <a:rPr lang="en-US" dirty="0" smtClean="0"/>
              <a:t>© 2013  MAPSS All Rights Reserved</a:t>
            </a:r>
            <a:endParaRPr lang="en-US" dirty="0"/>
          </a:p>
        </p:txBody>
      </p:sp>
      <p:sp>
        <p:nvSpPr>
          <p:cNvPr id="5" name="Slide Number Placeholder 4"/>
          <p:cNvSpPr>
            <a:spLocks noGrp="1"/>
          </p:cNvSpPr>
          <p:nvPr>
            <p:ph type="sldNum" sz="quarter" idx="12"/>
          </p:nvPr>
        </p:nvSpPr>
        <p:spPr/>
        <p:txBody>
          <a:bodyPr/>
          <a:lstStyle>
            <a:extLst/>
          </a:lstStyle>
          <a:p>
            <a:fld id="{B90BC94E-5489-4443-952A-5FC5BB60645F}" type="slidenum">
              <a:rPr lang="en-US" smtClean="0"/>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5" name="Rectangle 4"/>
          <p:cNvSpPr/>
          <p:nvPr/>
        </p:nvSpPr>
        <p:spPr>
          <a:xfrm>
            <a:off x="1014984" y="0"/>
            <a:ext cx="8129016" cy="6858000"/>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2" name="Date Placeholder 1"/>
          <p:cNvSpPr>
            <a:spLocks noGrp="1"/>
          </p:cNvSpPr>
          <p:nvPr>
            <p:ph type="dt" sz="half" idx="10"/>
          </p:nvPr>
        </p:nvSpPr>
        <p:spPr/>
        <p:txBody>
          <a:bodyPr/>
          <a:lstStyle>
            <a:extLst/>
          </a:lstStyle>
          <a:p>
            <a:fld id="{0BC8199B-6332-4F00-803A-566F3CB4ED97}" type="datetime1">
              <a:rPr lang="en-US" smtClean="0"/>
              <a:t>7/25/2013</a:t>
            </a:fld>
            <a:endParaRPr lang="en-US" dirty="0"/>
          </a:p>
        </p:txBody>
      </p:sp>
      <p:sp>
        <p:nvSpPr>
          <p:cNvPr id="3" name="Footer Placeholder 2"/>
          <p:cNvSpPr>
            <a:spLocks noGrp="1"/>
          </p:cNvSpPr>
          <p:nvPr>
            <p:ph type="ftr" sz="quarter" idx="11"/>
          </p:nvPr>
        </p:nvSpPr>
        <p:spPr/>
        <p:txBody>
          <a:bodyPr/>
          <a:lstStyle>
            <a:extLst/>
          </a:lstStyle>
          <a:p>
            <a:r>
              <a:rPr lang="en-US" dirty="0" smtClean="0"/>
              <a:t>© 2013  MAPSS All Rights Reserved</a:t>
            </a:r>
            <a:endParaRPr lang="en-US" dirty="0"/>
          </a:p>
        </p:txBody>
      </p:sp>
      <p:sp>
        <p:nvSpPr>
          <p:cNvPr id="4" name="Slide Number Placeholder 3"/>
          <p:cNvSpPr>
            <a:spLocks noGrp="1"/>
          </p:cNvSpPr>
          <p:nvPr>
            <p:ph type="sldNum" sz="quarter" idx="12"/>
          </p:nvPr>
        </p:nvSpPr>
        <p:spPr/>
        <p:txBody>
          <a:bodyPr/>
          <a:lstStyle>
            <a:extLst/>
          </a:lstStyle>
          <a:p>
            <a:fld id="{B90BC94E-5489-4443-952A-5FC5BB60645F}" type="slidenum">
              <a:rPr lang="en-US" smtClean="0"/>
              <a:t>‹#›</a:t>
            </a:fld>
            <a:endParaRPr lang="en-US" dirty="0"/>
          </a:p>
        </p:txBody>
      </p:sp>
      <p:sp>
        <p:nvSpPr>
          <p:cNvPr id="6" name="Rectangle 5"/>
          <p:cNvSpPr/>
          <p:nvPr/>
        </p:nvSpPr>
        <p:spPr bwMode="invGray">
          <a:xfrm>
            <a:off x="1014984" y="-54"/>
            <a:ext cx="73152"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16778"/>
            <a:ext cx="3810000" cy="1162050"/>
          </a:xfrm>
          <a:ln>
            <a:noFill/>
          </a:ln>
        </p:spPr>
        <p:txBody>
          <a:bodyPr anchor="b"/>
          <a:lstStyle>
            <a:lvl1pPr algn="l">
              <a:lnSpc>
                <a:spcPts val="2000"/>
              </a:lnSpc>
              <a:buNone/>
              <a:defRPr sz="2200" b="1" cap="all" baseline="0"/>
            </a:lvl1pPr>
            <a:extLst/>
          </a:lstStyle>
          <a:p>
            <a:r>
              <a:rPr kumimoji="0" lang="en-US" smtClean="0"/>
              <a:t>Click to edit Master title style</a:t>
            </a:r>
            <a:endParaRPr kumimoji="0" lang="en-US"/>
          </a:p>
        </p:txBody>
      </p:sp>
      <p:sp>
        <p:nvSpPr>
          <p:cNvPr id="3" name="Text Placeholder 2"/>
          <p:cNvSpPr>
            <a:spLocks noGrp="1"/>
          </p:cNvSpPr>
          <p:nvPr>
            <p:ph type="body" idx="2"/>
          </p:nvPr>
        </p:nvSpPr>
        <p:spPr>
          <a:xfrm>
            <a:off x="457200" y="1406964"/>
            <a:ext cx="3810000" cy="698500"/>
          </a:xfrm>
        </p:spPr>
        <p:txBody>
          <a:bodyPr/>
          <a:lstStyle>
            <a:lvl1pPr marL="45720" indent="0">
              <a:lnSpc>
                <a:spcPct val="100000"/>
              </a:lnSpc>
              <a:spcBef>
                <a:spcPts val="0"/>
              </a:spcBef>
              <a:buNone/>
              <a:defRPr sz="1400"/>
            </a:lvl1pPr>
            <a:lvl2pPr>
              <a:buNone/>
              <a:defRPr sz="1200"/>
            </a:lvl2pPr>
            <a:lvl3pPr>
              <a:buNone/>
              <a:defRPr sz="1000"/>
            </a:lvl3pPr>
            <a:lvl4pPr>
              <a:buNone/>
              <a:defRPr sz="900"/>
            </a:lvl4pPr>
            <a:lvl5pPr>
              <a:buNone/>
              <a:defRPr sz="900"/>
            </a:lvl5pPr>
            <a:extLst/>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457200" y="2133600"/>
            <a:ext cx="8153400" cy="3992563"/>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A516CC43-5C75-477A-BD62-CEA11DBF7BEC}" type="datetime1">
              <a:rPr lang="en-US" smtClean="0"/>
              <a:t>7/25/2013</a:t>
            </a:fld>
            <a:endParaRPr lang="en-US" dirty="0"/>
          </a:p>
        </p:txBody>
      </p:sp>
      <p:sp>
        <p:nvSpPr>
          <p:cNvPr id="6" name="Footer Placeholder 5"/>
          <p:cNvSpPr>
            <a:spLocks noGrp="1"/>
          </p:cNvSpPr>
          <p:nvPr>
            <p:ph type="ftr" sz="quarter" idx="11"/>
          </p:nvPr>
        </p:nvSpPr>
        <p:spPr/>
        <p:txBody>
          <a:bodyPr/>
          <a:lstStyle>
            <a:extLst/>
          </a:lstStyle>
          <a:p>
            <a:r>
              <a:rPr lang="en-US" dirty="0" smtClean="0"/>
              <a:t>© 2013  MAPSS All Rights Reserved</a:t>
            </a:r>
            <a:endParaRPr lang="en-US" dirty="0"/>
          </a:p>
        </p:txBody>
      </p:sp>
      <p:sp>
        <p:nvSpPr>
          <p:cNvPr id="7" name="Slide Number Placeholder 6"/>
          <p:cNvSpPr>
            <a:spLocks noGrp="1"/>
          </p:cNvSpPr>
          <p:nvPr>
            <p:ph type="sldNum" sz="quarter" idx="12"/>
          </p:nvPr>
        </p:nvSpPr>
        <p:spPr/>
        <p:txBody>
          <a:bodyPr/>
          <a:lstStyle>
            <a:extLst/>
          </a:lstStyle>
          <a:p>
            <a:fld id="{B90BC94E-5489-4443-952A-5FC5BB60645F}" type="slidenum">
              <a:rPr lang="en-US" smtClean="0"/>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886896" y="1066800"/>
            <a:ext cx="2743200" cy="1981200"/>
          </a:xfrm>
        </p:spPr>
        <p:txBody>
          <a:bodyPr anchor="b">
            <a:noAutofit/>
          </a:bodyPr>
          <a:lstStyle>
            <a:lvl1pPr algn="l">
              <a:buNone/>
              <a:defRPr sz="2100" b="1">
                <a:effectLst/>
              </a:defRPr>
            </a:lvl1pPr>
            <a:extLst/>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extLst/>
          </a:lstStyle>
          <a:p>
            <a:fld id="{BF3896C2-B725-4880-B1D5-8E4334E26871}" type="datetime1">
              <a:rPr lang="en-US" smtClean="0"/>
              <a:t>7/25/2013</a:t>
            </a:fld>
            <a:endParaRPr lang="en-US" dirty="0"/>
          </a:p>
        </p:txBody>
      </p:sp>
      <p:sp>
        <p:nvSpPr>
          <p:cNvPr id="6" name="Footer Placeholder 5"/>
          <p:cNvSpPr>
            <a:spLocks noGrp="1"/>
          </p:cNvSpPr>
          <p:nvPr>
            <p:ph type="ftr" sz="quarter" idx="11"/>
          </p:nvPr>
        </p:nvSpPr>
        <p:spPr/>
        <p:txBody>
          <a:bodyPr/>
          <a:lstStyle>
            <a:extLst/>
          </a:lstStyle>
          <a:p>
            <a:r>
              <a:rPr lang="en-US" dirty="0" smtClean="0"/>
              <a:t>© 2013  MAPSS All Rights Reserved</a:t>
            </a:r>
            <a:endParaRPr lang="en-US" dirty="0"/>
          </a:p>
        </p:txBody>
      </p:sp>
      <p:sp>
        <p:nvSpPr>
          <p:cNvPr id="7" name="Slide Number Placeholder 6"/>
          <p:cNvSpPr>
            <a:spLocks noGrp="1"/>
          </p:cNvSpPr>
          <p:nvPr>
            <p:ph type="sldNum" sz="quarter" idx="12"/>
          </p:nvPr>
        </p:nvSpPr>
        <p:spPr/>
        <p:txBody>
          <a:bodyPr/>
          <a:lstStyle>
            <a:extLst/>
          </a:lstStyle>
          <a:p>
            <a:fld id="{B90BC94E-5489-4443-952A-5FC5BB60645F}" type="slidenum">
              <a:rPr lang="en-US" smtClean="0"/>
              <a:t>‹#›</a:t>
            </a:fld>
            <a:endParaRPr lang="en-US" dirty="0"/>
          </a:p>
        </p:txBody>
      </p:sp>
      <p:sp>
        <p:nvSpPr>
          <p:cNvPr id="8" name="Rectangle 7"/>
          <p:cNvSpPr/>
          <p:nvPr/>
        </p:nvSpPr>
        <p:spPr>
          <a:xfrm>
            <a:off x="762000" y="1066800"/>
            <a:ext cx="4572000" cy="4572000"/>
          </a:xfrm>
          <a:prstGeom prst="rect">
            <a:avLst/>
          </a:prstGeom>
          <a:solidFill>
            <a:srgbClr val="FFFFFF"/>
          </a:solidFill>
          <a:ln w="88900" cap="sq">
            <a:solidFill>
              <a:srgbClr val="FFFFFF"/>
            </a:solidFill>
            <a:miter lim="800000"/>
          </a:ln>
          <a:effectLst>
            <a:outerShdw blurRad="55500" dist="18500" dir="5400000" algn="tl" rotWithShape="0">
              <a:srgbClr val="000000">
                <a:alpha val="35000"/>
              </a:srgbClr>
            </a:outerShdw>
          </a:effectLst>
          <a:scene3d>
            <a:camera prst="orthographicFront"/>
            <a:lightRig rig="twoPt" dir="t">
              <a:rot lat="0" lon="0" rev="7200000"/>
            </a:lightRig>
          </a:scene3d>
          <a:sp3d contourW="635">
            <a:bevelT w="25400" h="19050"/>
            <a:contourClr>
              <a:srgbClr val="969696"/>
            </a:contourClr>
          </a:sp3d>
        </p:spPr>
        <p:txBody>
          <a:bodyPr lIns="91440" tIns="274320" rtlCol="0" anchor="t">
            <a:normAutofit/>
          </a:bodyPr>
          <a:lstStyle>
            <a:extLst/>
          </a:lstStyle>
          <a:p>
            <a:pPr marL="0" indent="-283464" algn="l" rtl="0" eaLnBrk="1" latinLnBrk="0" hangingPunct="1">
              <a:lnSpc>
                <a:spcPts val="3000"/>
              </a:lnSpc>
              <a:spcBef>
                <a:spcPts val="600"/>
              </a:spcBef>
              <a:buClr>
                <a:schemeClr val="accent1"/>
              </a:buClr>
              <a:buSzPct val="80000"/>
              <a:buFont typeface="Wingdings 2"/>
              <a:buNone/>
            </a:pPr>
            <a:endParaRPr kumimoji="0" lang="en-US" sz="3200" kern="1200" dirty="0">
              <a:solidFill>
                <a:schemeClr val="tx1"/>
              </a:solidFill>
              <a:latin typeface="+mn-lt"/>
              <a:ea typeface="+mn-ea"/>
              <a:cs typeface="+mn-cs"/>
            </a:endParaRPr>
          </a:p>
        </p:txBody>
      </p:sp>
      <p:sp>
        <p:nvSpPr>
          <p:cNvPr id="3" name="Picture Placeholder 2"/>
          <p:cNvSpPr>
            <a:spLocks noGrp="1"/>
          </p:cNvSpPr>
          <p:nvPr>
            <p:ph type="pic" idx="1"/>
          </p:nvPr>
        </p:nvSpPr>
        <p:spPr>
          <a:xfrm>
            <a:off x="838200" y="1143003"/>
            <a:ext cx="4419600" cy="3514531"/>
          </a:xfrm>
          <a:prstGeom prst="roundRect">
            <a:avLst>
              <a:gd name="adj" fmla="val 783"/>
            </a:avLst>
          </a:prstGeom>
          <a:solidFill>
            <a:schemeClr val="bg2"/>
          </a:solidFill>
          <a:ln w="127000">
            <a:noFill/>
            <a:miter lim="800000"/>
          </a:ln>
          <a:effectLst/>
        </p:spPr>
        <p:txBody>
          <a:bodyPr lIns="91440" tIns="274320" anchor="t"/>
          <a:lstStyle>
            <a:lvl1pPr indent="0">
              <a:buNone/>
              <a:defRPr sz="3200"/>
            </a:lvl1pPr>
            <a:extLst/>
          </a:lstStyle>
          <a:p>
            <a:pPr marL="0" algn="l" eaLnBrk="1" latinLnBrk="0" hangingPunct="1"/>
            <a:r>
              <a:rPr kumimoji="0" lang="en-US" dirty="0" smtClean="0"/>
              <a:t>Click icon to add picture</a:t>
            </a:r>
            <a:endParaRPr kumimoji="0" lang="en-US" dirty="0"/>
          </a:p>
        </p:txBody>
      </p:sp>
      <p:sp>
        <p:nvSpPr>
          <p:cNvPr id="9" name="Flowchart: Process 8"/>
          <p:cNvSpPr/>
          <p:nvPr/>
        </p:nvSpPr>
        <p:spPr>
          <a:xfrm rot="19468671">
            <a:off x="396725" y="954341"/>
            <a:ext cx="685800" cy="204310"/>
          </a:xfrm>
          <a:prstGeom prst="flowChartProcess">
            <a:avLst/>
          </a:prstGeom>
          <a:solidFill>
            <a:srgbClr val="FBFBFB">
              <a:alpha val="45098"/>
            </a:srgbClr>
          </a:solidFill>
          <a:ln w="6350" cap="rnd" cmpd="sng" algn="ctr">
            <a:solidFill>
              <a:srgbClr val="FFFFFF">
                <a:alpha val="100000"/>
              </a:srgbClr>
            </a:solidFill>
            <a:prstDash val="solid"/>
          </a:ln>
          <a:effectLst>
            <a:outerShdw blurRad="25400" dist="25400" dir="3300000" sx="96000" sy="96000" algn="tl" rotWithShape="0">
              <a:schemeClr val="bg2">
                <a:shade val="90000"/>
                <a:satMod val="200000"/>
                <a:alpha val="40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0" name="Flowchart: Process 9"/>
          <p:cNvSpPr/>
          <p:nvPr/>
        </p:nvSpPr>
        <p:spPr>
          <a:xfrm rot="2103354" flipH="1">
            <a:off x="5003667" y="936786"/>
            <a:ext cx="649224" cy="204310"/>
          </a:xfrm>
          <a:prstGeom prst="flowChartProcess">
            <a:avLst/>
          </a:prstGeom>
          <a:solidFill>
            <a:srgbClr val="FBFBFB">
              <a:alpha val="45098"/>
            </a:srgbClr>
          </a:solidFill>
          <a:ln w="6350" cap="rnd" cmpd="sng" algn="ctr">
            <a:solidFill>
              <a:srgbClr val="FFFFFF">
                <a:alpha val="100000"/>
              </a:srgbClr>
            </a:solidFill>
            <a:prstDash val="solid"/>
          </a:ln>
          <a:effectLst>
            <a:outerShdw blurRad="25400" dist="25400" dir="3300000" sx="96000" sy="96000" algn="tl" rotWithShape="0">
              <a:schemeClr val="bg2">
                <a:alpha val="20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4" name="Text Placeholder 3"/>
          <p:cNvSpPr>
            <a:spLocks noGrp="1"/>
          </p:cNvSpPr>
          <p:nvPr>
            <p:ph type="body" sz="half" idx="2"/>
          </p:nvPr>
        </p:nvSpPr>
        <p:spPr>
          <a:xfrm>
            <a:off x="838200" y="4800600"/>
            <a:ext cx="4419600" cy="762000"/>
          </a:xfrm>
        </p:spPr>
        <p:txBody>
          <a:bodyPr anchor="ctr"/>
          <a:lstStyle>
            <a:lvl1pPr marL="0" indent="0" algn="l">
              <a:lnSpc>
                <a:spcPts val="1600"/>
              </a:lnSpc>
              <a:spcBef>
                <a:spcPts val="0"/>
              </a:spcBef>
              <a:buNone/>
              <a:defRPr sz="1400">
                <a:solidFill>
                  <a:srgbClr val="777777"/>
                </a:solidFill>
              </a:defRPr>
            </a:lvl1pPr>
            <a:lvl2pPr>
              <a:defRPr sz="1200"/>
            </a:lvl2pPr>
            <a:lvl3pPr>
              <a:defRPr sz="1000"/>
            </a:lvl3pPr>
            <a:lvl4pPr>
              <a:defRPr sz="900"/>
            </a:lvl4pPr>
            <a:lvl5pPr>
              <a:defRPr sz="900"/>
            </a:lvl5pPr>
            <a:extLst/>
          </a:lstStyle>
          <a:p>
            <a:pPr lvl="0" eaLnBrk="1" latinLnBrk="0" hangingPunct="1"/>
            <a:r>
              <a:rPr kumimoji="0" lang="en-US" smtClean="0"/>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2.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microsoft.com/office/2007/relationships/hdphoto" Target="../media/hdphoto1.wdp"/></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alphaModFix amt="30000"/>
            <a:lum/>
            <a:extLst>
              <a:ext uri="{BEBA8EAE-BF5A-486C-A8C5-ECC9F3942E4B}">
                <a14:imgProps xmlns:a14="http://schemas.microsoft.com/office/drawing/2010/main">
                  <a14:imgLayer r:embed="rId14">
                    <a14:imgEffect>
                      <a14:sharpenSoften amount="-7000"/>
                    </a14:imgEffect>
                  </a14:imgLayer>
                </a14:imgProps>
              </a:ext>
            </a:extLst>
          </a:blip>
          <a:srcRect/>
          <a:stretch>
            <a:fillRect/>
          </a:stretch>
        </a:blipFill>
        <a:effectLst/>
      </p:bgPr>
    </p:bg>
    <p:spTree>
      <p:nvGrpSpPr>
        <p:cNvPr id="1" name=""/>
        <p:cNvGrpSpPr/>
        <p:nvPr/>
      </p:nvGrpSpPr>
      <p:grpSpPr>
        <a:xfrm>
          <a:off x="0" y="0"/>
          <a:ext cx="0" cy="0"/>
          <a:chOff x="0" y="0"/>
          <a:chExt cx="0" cy="0"/>
        </a:xfrm>
      </p:grpSpPr>
      <p:sp>
        <p:nvSpPr>
          <p:cNvPr id="7" name="Pie 6"/>
          <p:cNvSpPr/>
          <p:nvPr/>
        </p:nvSpPr>
        <p:spPr>
          <a:xfrm>
            <a:off x="-815927" y="-815922"/>
            <a:ext cx="1638887" cy="1638887"/>
          </a:xfrm>
          <a:prstGeom prst="pie">
            <a:avLst>
              <a:gd name="adj1" fmla="val 0"/>
              <a:gd name="adj2" fmla="val 5402120"/>
            </a:avLst>
          </a:prstGeom>
          <a:solidFill>
            <a:schemeClr val="bg2">
              <a:tint val="18000"/>
              <a:satMod val="220000"/>
              <a:alpha val="33000"/>
            </a:schemeClr>
          </a:solidFill>
          <a:ln w="3175" cap="rnd" cmpd="sng" algn="ctr">
            <a:solidFill>
              <a:schemeClr val="bg2">
                <a:shade val="70000"/>
                <a:satMod val="200000"/>
                <a:alpha val="100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8" name="Oval 7"/>
          <p:cNvSpPr/>
          <p:nvPr/>
        </p:nvSpPr>
        <p:spPr>
          <a:xfrm>
            <a:off x="168816" y="21102"/>
            <a:ext cx="1702191" cy="1702191"/>
          </a:xfrm>
          <a:prstGeom prst="ellipse">
            <a:avLst/>
          </a:prstGeom>
          <a:noFill/>
          <a:ln w="27305" cap="rnd" cmpd="sng" algn="ctr">
            <a:solidFill>
              <a:schemeClr val="bg2">
                <a:tint val="45000"/>
                <a:satMod val="325000"/>
                <a:alpha val="100000"/>
              </a:schemeClr>
            </a:solidFill>
            <a:prstDash val="solid"/>
          </a:ln>
          <a:effectLst>
            <a:outerShdw blurRad="25400" dist="25400" dir="5400000" algn="tl" rotWithShape="0">
              <a:schemeClr val="bg2">
                <a:shade val="50000"/>
                <a:satMod val="150000"/>
                <a:alpha val="8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1" name="Donut 10"/>
          <p:cNvSpPr/>
          <p:nvPr/>
        </p:nvSpPr>
        <p:spPr>
          <a:xfrm rot="2315675">
            <a:off x="182881" y="1055077"/>
            <a:ext cx="1125717" cy="1102624"/>
          </a:xfrm>
          <a:prstGeom prst="donut">
            <a:avLst>
              <a:gd name="adj" fmla="val 11833"/>
            </a:avLst>
          </a:prstGeom>
          <a:gradFill rotWithShape="1">
            <a:gsLst>
              <a:gs pos="0">
                <a:schemeClr val="bg2">
                  <a:tint val="10000"/>
                  <a:shade val="99000"/>
                  <a:satMod val="355000"/>
                  <a:alpha val="70000"/>
                </a:schemeClr>
              </a:gs>
              <a:gs pos="70000">
                <a:schemeClr val="bg2">
                  <a:tint val="6000"/>
                  <a:shade val="100000"/>
                  <a:satMod val="400000"/>
                  <a:alpha val="55000"/>
                </a:schemeClr>
              </a:gs>
              <a:gs pos="100000">
                <a:schemeClr val="bg2">
                  <a:tint val="100000"/>
                  <a:shade val="75000"/>
                  <a:satMod val="370000"/>
                  <a:alpha val="60000"/>
                </a:schemeClr>
              </a:gs>
            </a:gsLst>
            <a:path path="circle">
              <a:fillToRect l="-407500" t="-50000" r="507500" b="150000"/>
            </a:path>
          </a:gradFill>
          <a:ln w="7350" cap="rnd" cmpd="sng" algn="ctr">
            <a:solidFill>
              <a:schemeClr val="bg2">
                <a:shade val="60000"/>
                <a:satMod val="220000"/>
                <a:alpha val="100000"/>
              </a:schemeClr>
            </a:solidFill>
            <a:prstDash val="solid"/>
          </a:ln>
          <a:effectLst>
            <a:outerShdw blurRad="12700" dist="15000" dir="4500000" algn="tl" rotWithShape="0">
              <a:schemeClr val="bg2">
                <a:shade val="10000"/>
                <a:satMod val="200000"/>
                <a:alpha val="3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2" name="Rectangle 11"/>
          <p:cNvSpPr/>
          <p:nvPr/>
        </p:nvSpPr>
        <p:spPr>
          <a:xfrm>
            <a:off x="1012873" y="-54"/>
            <a:ext cx="8131127" cy="6858054"/>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5" name="Title Placeholder 4"/>
          <p:cNvSpPr>
            <a:spLocks noGrp="1"/>
          </p:cNvSpPr>
          <p:nvPr>
            <p:ph type="title"/>
          </p:nvPr>
        </p:nvSpPr>
        <p:spPr>
          <a:xfrm>
            <a:off x="1435608" y="274638"/>
            <a:ext cx="7498080" cy="1143000"/>
          </a:xfrm>
          <a:prstGeom prst="rect">
            <a:avLst/>
          </a:prstGeom>
        </p:spPr>
        <p:txBody>
          <a:bodyPr anchor="ctr">
            <a:normAutofit/>
          </a:bodyPr>
          <a:lstStyle>
            <a:extLst/>
          </a:lstStyle>
          <a:p>
            <a:r>
              <a:rPr kumimoji="0" lang="en-US" smtClean="0"/>
              <a:t>Click to edit Master title style</a:t>
            </a:r>
            <a:endParaRPr kumimoji="0" lang="en-US"/>
          </a:p>
        </p:txBody>
      </p:sp>
      <p:sp>
        <p:nvSpPr>
          <p:cNvPr id="9" name="Text Placeholder 8"/>
          <p:cNvSpPr>
            <a:spLocks noGrp="1"/>
          </p:cNvSpPr>
          <p:nvPr>
            <p:ph type="body" idx="1"/>
          </p:nvPr>
        </p:nvSpPr>
        <p:spPr>
          <a:xfrm>
            <a:off x="1435608" y="1447800"/>
            <a:ext cx="7498080" cy="4800600"/>
          </a:xfrm>
          <a:prstGeom prst="rect">
            <a:avLst/>
          </a:prstGeom>
        </p:spPr>
        <p:txBody>
          <a:bodyPr>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24" name="Date Placeholder 23"/>
          <p:cNvSpPr>
            <a:spLocks noGrp="1"/>
          </p:cNvSpPr>
          <p:nvPr>
            <p:ph type="dt" sz="half" idx="2"/>
          </p:nvPr>
        </p:nvSpPr>
        <p:spPr>
          <a:xfrm>
            <a:off x="3581400" y="6305550"/>
            <a:ext cx="2133600" cy="476250"/>
          </a:xfrm>
          <a:prstGeom prst="rect">
            <a:avLst/>
          </a:prstGeom>
        </p:spPr>
        <p:txBody>
          <a:bodyPr anchor="b"/>
          <a:lstStyle>
            <a:lvl1pPr algn="r" eaLnBrk="1" latinLnBrk="0" hangingPunct="1">
              <a:defRPr kumimoji="0" sz="1200">
                <a:solidFill>
                  <a:schemeClr val="bg2">
                    <a:shade val="50000"/>
                    <a:satMod val="200000"/>
                  </a:schemeClr>
                </a:solidFill>
              </a:defRPr>
            </a:lvl1pPr>
            <a:extLst/>
          </a:lstStyle>
          <a:p>
            <a:fld id="{BF03AFB2-127B-4C3F-9530-A328817963E4}" type="datetime1">
              <a:rPr lang="en-US" smtClean="0"/>
              <a:t>7/25/2013</a:t>
            </a:fld>
            <a:endParaRPr lang="en-US" dirty="0"/>
          </a:p>
        </p:txBody>
      </p:sp>
      <p:sp>
        <p:nvSpPr>
          <p:cNvPr id="10" name="Footer Placeholder 9"/>
          <p:cNvSpPr>
            <a:spLocks noGrp="1"/>
          </p:cNvSpPr>
          <p:nvPr>
            <p:ph type="ftr" sz="quarter" idx="3"/>
          </p:nvPr>
        </p:nvSpPr>
        <p:spPr>
          <a:xfrm>
            <a:off x="5715000" y="6305550"/>
            <a:ext cx="2895600" cy="476250"/>
          </a:xfrm>
          <a:prstGeom prst="rect">
            <a:avLst/>
          </a:prstGeom>
        </p:spPr>
        <p:txBody>
          <a:bodyPr anchor="b"/>
          <a:lstStyle>
            <a:lvl1pPr eaLnBrk="1" latinLnBrk="0" hangingPunct="1">
              <a:defRPr kumimoji="0" sz="1200">
                <a:solidFill>
                  <a:schemeClr val="bg2">
                    <a:shade val="50000"/>
                    <a:satMod val="200000"/>
                  </a:schemeClr>
                </a:solidFill>
                <a:effectLst/>
              </a:defRPr>
            </a:lvl1pPr>
            <a:extLst/>
          </a:lstStyle>
          <a:p>
            <a:r>
              <a:rPr lang="en-US" dirty="0" smtClean="0"/>
              <a:t>© 2013  MAPSS All Rights Reserved</a:t>
            </a:r>
            <a:endParaRPr lang="en-US" dirty="0"/>
          </a:p>
        </p:txBody>
      </p:sp>
      <p:sp>
        <p:nvSpPr>
          <p:cNvPr id="22" name="Slide Number Placeholder 21"/>
          <p:cNvSpPr>
            <a:spLocks noGrp="1"/>
          </p:cNvSpPr>
          <p:nvPr>
            <p:ph type="sldNum" sz="quarter" idx="4"/>
          </p:nvPr>
        </p:nvSpPr>
        <p:spPr>
          <a:xfrm>
            <a:off x="8613648" y="6305550"/>
            <a:ext cx="457200" cy="476250"/>
          </a:xfrm>
          <a:prstGeom prst="rect">
            <a:avLst/>
          </a:prstGeom>
        </p:spPr>
        <p:txBody>
          <a:bodyPr anchor="b"/>
          <a:lstStyle>
            <a:lvl1pPr algn="ctr" eaLnBrk="1" latinLnBrk="0" hangingPunct="1">
              <a:defRPr kumimoji="0" sz="1200">
                <a:solidFill>
                  <a:schemeClr val="bg2">
                    <a:shade val="50000"/>
                    <a:satMod val="200000"/>
                  </a:schemeClr>
                </a:solidFill>
                <a:effectLst/>
              </a:defRPr>
            </a:lvl1pPr>
            <a:extLst/>
          </a:lstStyle>
          <a:p>
            <a:fld id="{B90BC94E-5489-4443-952A-5FC5BB60645F}" type="slidenum">
              <a:rPr lang="en-US" smtClean="0"/>
              <a:t>‹#›</a:t>
            </a:fld>
            <a:endParaRPr lang="en-US" dirty="0"/>
          </a:p>
        </p:txBody>
      </p:sp>
      <p:sp>
        <p:nvSpPr>
          <p:cNvPr id="15" name="Rectangle 14"/>
          <p:cNvSpPr/>
          <p:nvPr/>
        </p:nvSpPr>
        <p:spPr bwMode="invGray">
          <a:xfrm>
            <a:off x="1014984" y="-54"/>
            <a:ext cx="73152"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hf hdr="0" dt="0"/>
  <p:txStyles>
    <p:titleStyle>
      <a:lvl1pPr algn="l" rtl="0" eaLnBrk="1" latinLnBrk="0" hangingPunct="1">
        <a:spcBef>
          <a:spcPct val="0"/>
        </a:spcBef>
        <a:buNone/>
        <a:defRPr kumimoji="0" sz="4300" kern="1200">
          <a:solidFill>
            <a:schemeClr val="tx2">
              <a:satMod val="130000"/>
            </a:schemeClr>
          </a:solidFill>
          <a:effectLst>
            <a:outerShdw blurRad="50000" dist="30000" dir="5400000" algn="tl" rotWithShape="0">
              <a:srgbClr val="000000">
                <a:alpha val="30000"/>
              </a:srgbClr>
            </a:outerShdw>
          </a:effectLst>
          <a:latin typeface="+mj-lt"/>
          <a:ea typeface="+mj-ea"/>
          <a:cs typeface="+mj-cs"/>
        </a:defRPr>
      </a:lvl1pPr>
      <a:extLst/>
    </p:titleStyle>
    <p:bodyStyle>
      <a:lvl1pPr marL="365760" indent="-283464" algn="l" rtl="0" eaLnBrk="1" latinLnBrk="0" hangingPunct="1">
        <a:lnSpc>
          <a:spcPct val="100000"/>
        </a:lnSpc>
        <a:spcBef>
          <a:spcPts val="600"/>
        </a:spcBef>
        <a:buClr>
          <a:schemeClr val="accent1"/>
        </a:buClr>
        <a:buSzPct val="80000"/>
        <a:buFont typeface="Wingdings 2"/>
        <a:buChar char=""/>
        <a:defRPr kumimoji="0" sz="3200" kern="1200">
          <a:solidFill>
            <a:schemeClr val="tx1"/>
          </a:solidFill>
          <a:latin typeface="+mn-lt"/>
          <a:ea typeface="+mn-ea"/>
          <a:cs typeface="+mn-cs"/>
        </a:defRPr>
      </a:lvl1pPr>
      <a:lvl2pPr marL="640080" indent="-237744" algn="l" rtl="0" eaLnBrk="1" latinLnBrk="0" hangingPunct="1">
        <a:lnSpc>
          <a:spcPct val="100000"/>
        </a:lnSpc>
        <a:spcBef>
          <a:spcPts val="550"/>
        </a:spcBef>
        <a:buClr>
          <a:schemeClr val="accent1"/>
        </a:buClr>
        <a:buFont typeface="Verdana"/>
        <a:buChar char="◦"/>
        <a:defRPr kumimoji="0" sz="2800" kern="1200">
          <a:solidFill>
            <a:schemeClr val="tx1"/>
          </a:solidFill>
          <a:latin typeface="+mn-lt"/>
          <a:ea typeface="+mn-ea"/>
          <a:cs typeface="+mn-cs"/>
        </a:defRPr>
      </a:lvl2pPr>
      <a:lvl3pPr marL="886968" indent="-228600" algn="l" rtl="0" eaLnBrk="1" latinLnBrk="0" hangingPunct="1">
        <a:lnSpc>
          <a:spcPct val="100000"/>
        </a:lnSpc>
        <a:spcBef>
          <a:spcPct val="20000"/>
        </a:spcBef>
        <a:buClr>
          <a:schemeClr val="accent2"/>
        </a:buClr>
        <a:buFont typeface="Wingdings 2"/>
        <a:buChar char=""/>
        <a:defRPr kumimoji="0" sz="2400" kern="1200">
          <a:solidFill>
            <a:schemeClr val="tx1"/>
          </a:solidFill>
          <a:latin typeface="+mn-lt"/>
          <a:ea typeface="+mn-ea"/>
          <a:cs typeface="+mn-cs"/>
        </a:defRPr>
      </a:lvl3pPr>
      <a:lvl4pPr marL="1097280" indent="-173736" algn="l" rtl="0" eaLnBrk="1" latinLnBrk="0" hangingPunct="1">
        <a:lnSpc>
          <a:spcPct val="100000"/>
        </a:lnSpc>
        <a:spcBef>
          <a:spcPct val="20000"/>
        </a:spcBef>
        <a:buClr>
          <a:schemeClr val="accent3"/>
        </a:buClr>
        <a:buFont typeface="Wingdings 2"/>
        <a:buChar char=""/>
        <a:defRPr kumimoji="0" sz="2000" kern="1200">
          <a:solidFill>
            <a:schemeClr val="tx1"/>
          </a:solidFill>
          <a:latin typeface="+mn-lt"/>
          <a:ea typeface="+mn-ea"/>
          <a:cs typeface="+mn-cs"/>
        </a:defRPr>
      </a:lvl4pPr>
      <a:lvl5pPr marL="1298448" indent="-182880" algn="l" rtl="0" eaLnBrk="1" latinLnBrk="0" hangingPunct="1">
        <a:lnSpc>
          <a:spcPct val="100000"/>
        </a:lnSpc>
        <a:spcBef>
          <a:spcPct val="20000"/>
        </a:spcBef>
        <a:buClr>
          <a:schemeClr val="accent4"/>
        </a:buClr>
        <a:buFont typeface="Wingdings 2"/>
        <a:buChar char=""/>
        <a:defRPr kumimoji="0" sz="2000" kern="1200">
          <a:solidFill>
            <a:schemeClr val="tx1"/>
          </a:solidFill>
          <a:latin typeface="+mn-lt"/>
          <a:ea typeface="+mn-ea"/>
          <a:cs typeface="+mn-cs"/>
        </a:defRPr>
      </a:lvl5pPr>
      <a:lvl6pPr marL="1508760" indent="-182880" algn="l" rtl="0" eaLnBrk="1" latinLnBrk="0" hangingPunct="1">
        <a:lnSpc>
          <a:spcPct val="100000"/>
        </a:lnSpc>
        <a:spcBef>
          <a:spcPct val="20000"/>
        </a:spcBef>
        <a:buClr>
          <a:schemeClr val="accent5"/>
        </a:buClr>
        <a:buFont typeface="Wingdings 2"/>
        <a:buChar char=""/>
        <a:defRPr kumimoji="0" sz="2000" kern="1200">
          <a:solidFill>
            <a:schemeClr val="tx1"/>
          </a:solidFill>
          <a:latin typeface="+mn-lt"/>
          <a:ea typeface="+mn-ea"/>
          <a:cs typeface="+mn-cs"/>
        </a:defRPr>
      </a:lvl6pPr>
      <a:lvl7pPr marL="171907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7pPr>
      <a:lvl8pPr marL="1920240"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8pPr>
      <a:lvl9pPr marL="213055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3.jpeg"/><Relationship Id="rId4" Type="http://schemas.microsoft.com/office/2007/relationships/hdphoto" Target="../media/hdphoto1.wdp"/></Relationships>
</file>

<file path=ppt/slides/_rels/slide1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0.xml"/><Relationship Id="rId1" Type="http://schemas.openxmlformats.org/officeDocument/2006/relationships/slideLayout" Target="../slideLayouts/slideLayout4.xml"/><Relationship Id="rId4" Type="http://schemas.openxmlformats.org/officeDocument/2006/relationships/image" Target="../media/image18.png"/></Relationships>
</file>

<file path=ppt/slides/_rels/slide12.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hyperlink" Target="http://www.youtube.com/watch?v=GWZwbVJCNec" TargetMode="External"/><Relationship Id="rId5" Type="http://schemas.openxmlformats.org/officeDocument/2006/relationships/image" Target="../media/image21.png"/><Relationship Id="rId4" Type="http://schemas.openxmlformats.org/officeDocument/2006/relationships/image" Target="../media/image20.gif"/></Relationships>
</file>

<file path=ppt/slides/_rels/slide13.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2.xml"/><Relationship Id="rId1" Type="http://schemas.openxmlformats.org/officeDocument/2006/relationships/slideLayout" Target="../slideLayouts/slideLayout5.xml"/><Relationship Id="rId6" Type="http://schemas.openxmlformats.org/officeDocument/2006/relationships/image" Target="../media/image25.jpeg"/><Relationship Id="rId5" Type="http://schemas.openxmlformats.org/officeDocument/2006/relationships/image" Target="../media/image24.png"/><Relationship Id="rId4" Type="http://schemas.openxmlformats.org/officeDocument/2006/relationships/image" Target="../media/image23.jpe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microsoft.com/office/2007/relationships/hdphoto" Target="../media/hdphoto3.wdp"/></Relationships>
</file>

<file path=ppt/slides/_rels/slide16.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15.xml"/><Relationship Id="rId1" Type="http://schemas.openxmlformats.org/officeDocument/2006/relationships/slideLayout" Target="../slideLayouts/slideLayout2.xml"/><Relationship Id="rId5" Type="http://schemas.openxmlformats.org/officeDocument/2006/relationships/image" Target="../media/image29.png"/><Relationship Id="rId4" Type="http://schemas.openxmlformats.org/officeDocument/2006/relationships/image" Target="../media/image28.jpeg"/></Relationships>
</file>

<file path=ppt/slides/_rels/slide17.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16.xml"/><Relationship Id="rId1" Type="http://schemas.openxmlformats.org/officeDocument/2006/relationships/slideLayout" Target="../slideLayouts/slideLayout2.xml"/><Relationship Id="rId5" Type="http://schemas.openxmlformats.org/officeDocument/2006/relationships/image" Target="../media/image31.png"/><Relationship Id="rId4" Type="http://schemas.openxmlformats.org/officeDocument/2006/relationships/image" Target="../media/image30.jpeg"/></Relationships>
</file>

<file path=ppt/slides/_rels/slide18.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17.xml"/><Relationship Id="rId1" Type="http://schemas.openxmlformats.org/officeDocument/2006/relationships/slideLayout" Target="../slideLayouts/slideLayout2.xml"/><Relationship Id="rId5" Type="http://schemas.openxmlformats.org/officeDocument/2006/relationships/image" Target="../media/image33.png"/><Relationship Id="rId4" Type="http://schemas.openxmlformats.org/officeDocument/2006/relationships/image" Target="../media/image32.png"/></Relationships>
</file>

<file path=ppt/slides/_rels/slide19.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18.xml"/><Relationship Id="rId1" Type="http://schemas.openxmlformats.org/officeDocument/2006/relationships/slideLayout" Target="../slideLayouts/slideLayout2.xml"/><Relationship Id="rId5" Type="http://schemas.openxmlformats.org/officeDocument/2006/relationships/image" Target="../media/image35.png"/><Relationship Id="rId4" Type="http://schemas.openxmlformats.org/officeDocument/2006/relationships/image" Target="../media/image34.jpeg"/></Relationships>
</file>

<file path=ppt/slides/_rels/slide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19.xml"/><Relationship Id="rId1" Type="http://schemas.openxmlformats.org/officeDocument/2006/relationships/slideLayout" Target="../slideLayouts/slideLayout2.xml"/><Relationship Id="rId5" Type="http://schemas.openxmlformats.org/officeDocument/2006/relationships/image" Target="../media/image37.png"/><Relationship Id="rId4" Type="http://schemas.openxmlformats.org/officeDocument/2006/relationships/image" Target="../media/image36.png"/></Relationships>
</file>

<file path=ppt/slides/_rels/slide21.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21.xml"/><Relationship Id="rId1" Type="http://schemas.openxmlformats.org/officeDocument/2006/relationships/slideLayout" Target="../slideLayouts/slideLayout2.xml"/><Relationship Id="rId5" Type="http://schemas.openxmlformats.org/officeDocument/2006/relationships/image" Target="../media/image41.png"/><Relationship Id="rId4" Type="http://schemas.openxmlformats.org/officeDocument/2006/relationships/image" Target="../media/image40.png"/></Relationships>
</file>

<file path=ppt/slides/_rels/slide23.xml.rels><?xml version="1.0" encoding="UTF-8" standalone="yes"?>
<Relationships xmlns="http://schemas.openxmlformats.org/package/2006/relationships"><Relationship Id="rId3" Type="http://schemas.openxmlformats.org/officeDocument/2006/relationships/hyperlink" Target="https://www.soils.org/" TargetMode="External"/><Relationship Id="rId2" Type="http://schemas.openxmlformats.org/officeDocument/2006/relationships/notesSlide" Target="../notesSlides/notesSlide22.xml"/><Relationship Id="rId1" Type="http://schemas.openxmlformats.org/officeDocument/2006/relationships/slideLayout" Target="../slideLayouts/slideLayout2.xml"/><Relationship Id="rId4" Type="http://schemas.openxmlformats.org/officeDocument/2006/relationships/image" Target="../media/image42.jpe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jpeg"/><Relationship Id="rId1" Type="http://schemas.openxmlformats.org/officeDocument/2006/relationships/slideLayout" Target="../slideLayouts/slideLayout2.xml"/><Relationship Id="rId4" Type="http://schemas.openxmlformats.org/officeDocument/2006/relationships/image" Target="../media/image3.jpeg"/></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4.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6.xml"/><Relationship Id="rId1" Type="http://schemas.openxmlformats.org/officeDocument/2006/relationships/slideLayout" Target="../slideLayouts/slideLayout2.xml"/><Relationship Id="rId5" Type="http://schemas.openxmlformats.org/officeDocument/2006/relationships/image" Target="../media/image12.jpeg"/><Relationship Id="rId4" Type="http://schemas.openxmlformats.org/officeDocument/2006/relationships/image" Target="../media/image11.jpeg"/></Relationships>
</file>

<file path=ppt/slides/_rels/slide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7.xml"/><Relationship Id="rId1" Type="http://schemas.openxmlformats.org/officeDocument/2006/relationships/slideLayout" Target="../slideLayouts/slideLayout2.xml"/><Relationship Id="rId5" Type="http://schemas.microsoft.com/office/2007/relationships/hdphoto" Target="../media/hdphoto2.wdp"/><Relationship Id="rId4" Type="http://schemas.openxmlformats.org/officeDocument/2006/relationships/image" Target="../media/image14.jpeg"/></Relationships>
</file>

<file path=ppt/slides/_rels/slide9.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alphaModFix amt="69000"/>
            <a:lum/>
            <a:extLst>
              <a:ext uri="{BEBA8EAE-BF5A-486C-A8C5-ECC9F3942E4B}">
                <a14:imgProps xmlns:a14="http://schemas.microsoft.com/office/drawing/2010/main">
                  <a14:imgLayer r:embed="rId4">
                    <a14:imgEffect>
                      <a14:sharpenSoften amount="-7000"/>
                    </a14:imgEffect>
                  </a14:imgLayer>
                </a14:imgProps>
              </a:ext>
            </a:extLst>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304800" y="1905000"/>
            <a:ext cx="8534399" cy="1793167"/>
          </a:xfrm>
        </p:spPr>
        <p:txBody>
          <a:bodyPr>
            <a:noAutofit/>
          </a:bodyPr>
          <a:lstStyle/>
          <a:p>
            <a:pPr marL="182880" indent="0" algn="ctr">
              <a:buNone/>
            </a:pPr>
            <a:r>
              <a:rPr lang="en-US" sz="8800" dirty="0" smtClean="0"/>
              <a:t>Lester</a:t>
            </a:r>
            <a:r>
              <a:rPr lang="en-US" sz="6000" dirty="0" smtClean="0"/>
              <a:t/>
            </a:r>
            <a:br>
              <a:rPr lang="en-US" sz="6000" dirty="0" smtClean="0"/>
            </a:br>
            <a:r>
              <a:rPr lang="en-US" sz="6000" dirty="0" smtClean="0"/>
              <a:t>Minnesota’s State Soil</a:t>
            </a:r>
            <a:endParaRPr lang="en-US" sz="6000" dirty="0"/>
          </a:p>
        </p:txBody>
      </p:sp>
      <p:sp>
        <p:nvSpPr>
          <p:cNvPr id="3" name="Subtitle 2"/>
          <p:cNvSpPr>
            <a:spLocks noGrp="1"/>
          </p:cNvSpPr>
          <p:nvPr>
            <p:ph type="subTitle" idx="1"/>
          </p:nvPr>
        </p:nvSpPr>
        <p:spPr>
          <a:xfrm>
            <a:off x="304800" y="5867400"/>
            <a:ext cx="7010400" cy="685800"/>
          </a:xfrm>
        </p:spPr>
        <p:txBody>
          <a:bodyPr>
            <a:normAutofit/>
          </a:bodyPr>
          <a:lstStyle/>
          <a:p>
            <a:endParaRPr lang="en-US" dirty="0"/>
          </a:p>
        </p:txBody>
      </p:sp>
      <p:pic>
        <p:nvPicPr>
          <p:cNvPr id="4" name="Picture 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772400" y="5486400"/>
            <a:ext cx="1133475" cy="1118754"/>
          </a:xfrm>
          <a:prstGeom prst="rect">
            <a:avLst/>
          </a:prstGeom>
        </p:spPr>
      </p:pic>
      <p:sp>
        <p:nvSpPr>
          <p:cNvPr id="5" name="Subtitle 2"/>
          <p:cNvSpPr txBox="1">
            <a:spLocks/>
          </p:cNvSpPr>
          <p:nvPr/>
        </p:nvSpPr>
        <p:spPr>
          <a:xfrm>
            <a:off x="304800" y="4038600"/>
            <a:ext cx="8524875" cy="1219200"/>
          </a:xfrm>
          <a:prstGeom prst="rect">
            <a:avLst/>
          </a:prstGeom>
        </p:spPr>
        <p:txBody>
          <a:bodyPr tIns="0">
            <a:noAutofit/>
          </a:bodyPr>
          <a:lstStyle>
            <a:lvl1pPr marL="27432" indent="0" algn="l" rtl="0" eaLnBrk="1" latinLnBrk="0" hangingPunct="1">
              <a:lnSpc>
                <a:spcPct val="100000"/>
              </a:lnSpc>
              <a:spcBef>
                <a:spcPts val="600"/>
              </a:spcBef>
              <a:buClr>
                <a:schemeClr val="accent1"/>
              </a:buClr>
              <a:buSzPct val="80000"/>
              <a:buFont typeface="Wingdings 2"/>
              <a:buNone/>
              <a:defRPr kumimoji="0" sz="2600" kern="1200">
                <a:solidFill>
                  <a:schemeClr val="tx2">
                    <a:shade val="30000"/>
                    <a:satMod val="150000"/>
                  </a:schemeClr>
                </a:solidFill>
                <a:latin typeface="+mn-lt"/>
                <a:ea typeface="+mn-ea"/>
                <a:cs typeface="+mn-cs"/>
              </a:defRPr>
            </a:lvl1pPr>
            <a:lvl2pPr marL="457200" indent="0" algn="ctr" rtl="0" eaLnBrk="1" latinLnBrk="0" hangingPunct="1">
              <a:lnSpc>
                <a:spcPct val="100000"/>
              </a:lnSpc>
              <a:spcBef>
                <a:spcPts val="550"/>
              </a:spcBef>
              <a:buClr>
                <a:schemeClr val="accent1"/>
              </a:buClr>
              <a:buFont typeface="Verdana"/>
              <a:buNone/>
              <a:defRPr kumimoji="0" sz="2800" kern="1200">
                <a:solidFill>
                  <a:schemeClr val="tx1"/>
                </a:solidFill>
                <a:latin typeface="+mn-lt"/>
                <a:ea typeface="+mn-ea"/>
                <a:cs typeface="+mn-cs"/>
              </a:defRPr>
            </a:lvl2pPr>
            <a:lvl3pPr marL="914400" indent="0" algn="ctr" rtl="0" eaLnBrk="1" latinLnBrk="0" hangingPunct="1">
              <a:lnSpc>
                <a:spcPct val="100000"/>
              </a:lnSpc>
              <a:spcBef>
                <a:spcPct val="20000"/>
              </a:spcBef>
              <a:buClr>
                <a:schemeClr val="accent2"/>
              </a:buClr>
              <a:buFont typeface="Wingdings 2"/>
              <a:buNone/>
              <a:defRPr kumimoji="0" sz="2400" kern="1200">
                <a:solidFill>
                  <a:schemeClr val="tx1"/>
                </a:solidFill>
                <a:latin typeface="+mn-lt"/>
                <a:ea typeface="+mn-ea"/>
                <a:cs typeface="+mn-cs"/>
              </a:defRPr>
            </a:lvl3pPr>
            <a:lvl4pPr marL="1371600" indent="0" algn="ctr" rtl="0" eaLnBrk="1" latinLnBrk="0" hangingPunct="1">
              <a:lnSpc>
                <a:spcPct val="100000"/>
              </a:lnSpc>
              <a:spcBef>
                <a:spcPct val="20000"/>
              </a:spcBef>
              <a:buClr>
                <a:schemeClr val="accent3"/>
              </a:buClr>
              <a:buFont typeface="Wingdings 2"/>
              <a:buNone/>
              <a:defRPr kumimoji="0" sz="2000" kern="1200">
                <a:solidFill>
                  <a:schemeClr val="tx1"/>
                </a:solidFill>
                <a:latin typeface="+mn-lt"/>
                <a:ea typeface="+mn-ea"/>
                <a:cs typeface="+mn-cs"/>
              </a:defRPr>
            </a:lvl4pPr>
            <a:lvl5pPr marL="1828800" indent="0" algn="ctr" rtl="0" eaLnBrk="1" latinLnBrk="0" hangingPunct="1">
              <a:lnSpc>
                <a:spcPct val="100000"/>
              </a:lnSpc>
              <a:spcBef>
                <a:spcPct val="20000"/>
              </a:spcBef>
              <a:buClr>
                <a:schemeClr val="accent4"/>
              </a:buClr>
              <a:buFont typeface="Wingdings 2"/>
              <a:buNone/>
              <a:defRPr kumimoji="0" sz="2000" kern="1200">
                <a:solidFill>
                  <a:schemeClr val="tx1"/>
                </a:solidFill>
                <a:latin typeface="+mn-lt"/>
                <a:ea typeface="+mn-ea"/>
                <a:cs typeface="+mn-cs"/>
              </a:defRPr>
            </a:lvl5pPr>
            <a:lvl6pPr marL="2286000" indent="0" algn="ctr" rtl="0" eaLnBrk="1" latinLnBrk="0" hangingPunct="1">
              <a:lnSpc>
                <a:spcPct val="100000"/>
              </a:lnSpc>
              <a:spcBef>
                <a:spcPct val="20000"/>
              </a:spcBef>
              <a:buClr>
                <a:schemeClr val="accent5"/>
              </a:buClr>
              <a:buFont typeface="Wingdings 2"/>
              <a:buNone/>
              <a:defRPr kumimoji="0" sz="2000" kern="1200">
                <a:solidFill>
                  <a:schemeClr val="tx1"/>
                </a:solidFill>
                <a:latin typeface="+mn-lt"/>
                <a:ea typeface="+mn-ea"/>
                <a:cs typeface="+mn-cs"/>
              </a:defRPr>
            </a:lvl6pPr>
            <a:lvl7pPr marL="2743200" indent="0" algn="ctr" rtl="0" eaLnBrk="1" latinLnBrk="0" hangingPunct="1">
              <a:lnSpc>
                <a:spcPct val="100000"/>
              </a:lnSpc>
              <a:spcBef>
                <a:spcPct val="20000"/>
              </a:spcBef>
              <a:buClr>
                <a:schemeClr val="accent6"/>
              </a:buClr>
              <a:buFont typeface="Wingdings 2"/>
              <a:buNone/>
              <a:defRPr kumimoji="0" sz="2000" kern="1200">
                <a:solidFill>
                  <a:schemeClr val="tx1"/>
                </a:solidFill>
                <a:latin typeface="+mn-lt"/>
                <a:ea typeface="+mn-ea"/>
                <a:cs typeface="+mn-cs"/>
              </a:defRPr>
            </a:lvl7pPr>
            <a:lvl8pPr marL="3200400" indent="0" algn="ctr" rtl="0" eaLnBrk="1" latinLnBrk="0" hangingPunct="1">
              <a:lnSpc>
                <a:spcPct val="100000"/>
              </a:lnSpc>
              <a:spcBef>
                <a:spcPct val="20000"/>
              </a:spcBef>
              <a:buClr>
                <a:schemeClr val="accent6"/>
              </a:buClr>
              <a:buFont typeface="Wingdings 2"/>
              <a:buNone/>
              <a:defRPr kumimoji="0" sz="2000" kern="1200">
                <a:solidFill>
                  <a:schemeClr val="tx1"/>
                </a:solidFill>
                <a:latin typeface="+mn-lt"/>
                <a:ea typeface="+mn-ea"/>
                <a:cs typeface="+mn-cs"/>
              </a:defRPr>
            </a:lvl8pPr>
            <a:lvl9pPr marL="3657600" indent="0" algn="ctr" rtl="0" eaLnBrk="1" latinLnBrk="0" hangingPunct="1">
              <a:lnSpc>
                <a:spcPct val="100000"/>
              </a:lnSpc>
              <a:spcBef>
                <a:spcPct val="20000"/>
              </a:spcBef>
              <a:buClr>
                <a:schemeClr val="accent6"/>
              </a:buClr>
              <a:buFont typeface="Wingdings 2"/>
              <a:buNone/>
              <a:defRPr kumimoji="0" sz="2000" kern="1200">
                <a:solidFill>
                  <a:schemeClr val="tx1"/>
                </a:solidFill>
                <a:latin typeface="+mn-lt"/>
                <a:ea typeface="+mn-ea"/>
                <a:cs typeface="+mn-cs"/>
              </a:defRPr>
            </a:lvl9pPr>
            <a:extLst/>
          </a:lstStyle>
          <a:p>
            <a:pPr algn="ctr"/>
            <a:r>
              <a:rPr lang="en-US" sz="2400" dirty="0" smtClean="0"/>
              <a:t>Your Name Here, </a:t>
            </a:r>
            <a:r>
              <a:rPr lang="en-US" sz="2400" dirty="0"/>
              <a:t>PSS</a:t>
            </a:r>
          </a:p>
          <a:p>
            <a:pPr algn="ctr"/>
            <a:r>
              <a:rPr lang="en-US" sz="2400" dirty="0" smtClean="0"/>
              <a:t>Minnesota Association of Professional Soil Scientists </a:t>
            </a:r>
          </a:p>
          <a:p>
            <a:pPr algn="ctr"/>
            <a:r>
              <a:rPr lang="en-US" sz="2400" dirty="0" smtClean="0"/>
              <a:t>MAPSS</a:t>
            </a:r>
          </a:p>
        </p:txBody>
      </p:sp>
    </p:spTree>
    <p:extLst>
      <p:ext uri="{BB962C8B-B14F-4D97-AF65-F5344CB8AC3E}">
        <p14:creationId xmlns:p14="http://schemas.microsoft.com/office/powerpoint/2010/main" val="3304079742"/>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274320"/>
            <a:ext cx="8781288" cy="1143000"/>
          </a:xfrm>
        </p:spPr>
        <p:txBody>
          <a:bodyPr/>
          <a:lstStyle/>
          <a:p>
            <a:pPr algn="ctr"/>
            <a:r>
              <a:rPr lang="en-US" dirty="0" smtClean="0"/>
              <a:t>What is a soil series</a:t>
            </a:r>
            <a:endParaRPr lang="en-US" dirty="0"/>
          </a:p>
        </p:txBody>
      </p:sp>
      <p:sp>
        <p:nvSpPr>
          <p:cNvPr id="3" name="Content Placeholder 2"/>
          <p:cNvSpPr>
            <a:spLocks noGrp="1"/>
          </p:cNvSpPr>
          <p:nvPr>
            <p:ph sz="half" idx="1"/>
          </p:nvPr>
        </p:nvSpPr>
        <p:spPr>
          <a:xfrm>
            <a:off x="366888" y="1600200"/>
            <a:ext cx="5424311" cy="4663440"/>
          </a:xfrm>
        </p:spPr>
        <p:txBody>
          <a:bodyPr>
            <a:normAutofit fontScale="85000" lnSpcReduction="20000"/>
          </a:bodyPr>
          <a:lstStyle/>
          <a:p>
            <a:r>
              <a:rPr lang="en-US" b="1" dirty="0" smtClean="0"/>
              <a:t>Soil </a:t>
            </a:r>
            <a:r>
              <a:rPr lang="en-US" b="1" dirty="0"/>
              <a:t>series</a:t>
            </a:r>
            <a:r>
              <a:rPr lang="en-US" dirty="0"/>
              <a:t> as established by the National Cooperative Soil Survey of the United States Department of Agriculture (USDA) Natural Resources Conservation Service </a:t>
            </a:r>
            <a:r>
              <a:rPr lang="en-US" dirty="0" smtClean="0"/>
              <a:t>(NRCS) are </a:t>
            </a:r>
            <a:r>
              <a:rPr lang="en-US" dirty="0"/>
              <a:t>a level of classification in the USDA Soil Taxonomy classification system hierarchy. </a:t>
            </a:r>
            <a:r>
              <a:rPr lang="en-US" dirty="0" smtClean="0"/>
              <a:t> </a:t>
            </a:r>
          </a:p>
          <a:p>
            <a:r>
              <a:rPr lang="en-US" dirty="0" smtClean="0"/>
              <a:t>The </a:t>
            </a:r>
            <a:r>
              <a:rPr lang="en-US" dirty="0"/>
              <a:t>actual object of classification is the so-called soil individual, </a:t>
            </a:r>
            <a:r>
              <a:rPr lang="en-US" dirty="0" smtClean="0"/>
              <a:t>or pedon. </a:t>
            </a:r>
          </a:p>
          <a:p>
            <a:r>
              <a:rPr lang="en-US" dirty="0" smtClean="0"/>
              <a:t>Soil </a:t>
            </a:r>
            <a:r>
              <a:rPr lang="en-US" dirty="0"/>
              <a:t>series consist of pedons that are grouped together because of their </a:t>
            </a:r>
            <a:r>
              <a:rPr lang="en-US" dirty="0" smtClean="0"/>
              <a:t>similar pedogenesis, soil chemistry, </a:t>
            </a:r>
            <a:r>
              <a:rPr lang="en-US" dirty="0"/>
              <a:t>and physical properties. </a:t>
            </a:r>
            <a:endParaRPr lang="en-US" dirty="0" smtClean="0"/>
          </a:p>
        </p:txBody>
      </p:sp>
      <p:pic>
        <p:nvPicPr>
          <p:cNvPr id="6" name="Picture 5"/>
          <p:cNvPicPr>
            <a:picLocks noChangeAspect="1"/>
          </p:cNvPicPr>
          <p:nvPr/>
        </p:nvPicPr>
        <p:blipFill>
          <a:blip r:embed="rId3"/>
          <a:stretch>
            <a:fillRect/>
          </a:stretch>
        </p:blipFill>
        <p:spPr>
          <a:xfrm>
            <a:off x="5930900" y="1600200"/>
            <a:ext cx="2984500" cy="3619500"/>
          </a:xfrm>
          <a:prstGeom prst="rect">
            <a:avLst/>
          </a:prstGeom>
        </p:spPr>
      </p:pic>
      <p:sp>
        <p:nvSpPr>
          <p:cNvPr id="4" name="Footer Placeholder 3"/>
          <p:cNvSpPr>
            <a:spLocks noGrp="1"/>
          </p:cNvSpPr>
          <p:nvPr>
            <p:ph type="ftr" sz="quarter" idx="11"/>
          </p:nvPr>
        </p:nvSpPr>
        <p:spPr>
          <a:xfrm>
            <a:off x="76200" y="6305550"/>
            <a:ext cx="2895600" cy="476250"/>
          </a:xfrm>
        </p:spPr>
        <p:txBody>
          <a:bodyPr/>
          <a:lstStyle/>
          <a:p>
            <a:r>
              <a:rPr lang="en-US" dirty="0" smtClean="0"/>
              <a:t>© 2013  MAPSS All Rights Reserved</a:t>
            </a:r>
            <a:endParaRPr lang="en-US" dirty="0"/>
          </a:p>
        </p:txBody>
      </p:sp>
      <p:sp>
        <p:nvSpPr>
          <p:cNvPr id="5" name="Slide Number Placeholder 4"/>
          <p:cNvSpPr>
            <a:spLocks noGrp="1"/>
          </p:cNvSpPr>
          <p:nvPr>
            <p:ph type="sldNum" sz="quarter" idx="12"/>
          </p:nvPr>
        </p:nvSpPr>
        <p:spPr/>
        <p:txBody>
          <a:bodyPr/>
          <a:lstStyle/>
          <a:p>
            <a:fld id="{B90BC94E-5489-4443-952A-5FC5BB60645F}" type="slidenum">
              <a:rPr lang="en-US" smtClean="0"/>
              <a:t>10</a:t>
            </a:fld>
            <a:endParaRPr lang="en-US" dirty="0"/>
          </a:p>
        </p:txBody>
      </p:sp>
    </p:spTree>
    <p:extLst>
      <p:ext uri="{BB962C8B-B14F-4D97-AF65-F5344CB8AC3E}">
        <p14:creationId xmlns:p14="http://schemas.microsoft.com/office/powerpoint/2010/main" val="30505362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 Soil Series</a:t>
            </a:r>
            <a:endParaRPr lang="en-US" dirty="0"/>
          </a:p>
        </p:txBody>
      </p:sp>
      <p:sp>
        <p:nvSpPr>
          <p:cNvPr id="3" name="Content Placeholder 2"/>
          <p:cNvSpPr>
            <a:spLocks noGrp="1"/>
          </p:cNvSpPr>
          <p:nvPr>
            <p:ph sz="half" idx="1"/>
          </p:nvPr>
        </p:nvSpPr>
        <p:spPr>
          <a:xfrm>
            <a:off x="76200" y="1524000"/>
            <a:ext cx="5017008" cy="4663440"/>
          </a:xfrm>
        </p:spPr>
        <p:txBody>
          <a:bodyPr>
            <a:normAutofit fontScale="70000" lnSpcReduction="20000"/>
          </a:bodyPr>
          <a:lstStyle/>
          <a:p>
            <a:r>
              <a:rPr lang="en-US" dirty="0"/>
              <a:t>More specifically, each </a:t>
            </a:r>
            <a:r>
              <a:rPr lang="en-US" dirty="0" smtClean="0"/>
              <a:t>soil series </a:t>
            </a:r>
            <a:r>
              <a:rPr lang="en-US" dirty="0"/>
              <a:t>consists of pedons having soil horizons that are similar in </a:t>
            </a:r>
            <a:endParaRPr lang="en-US" dirty="0" smtClean="0"/>
          </a:p>
          <a:p>
            <a:pPr lvl="1"/>
            <a:r>
              <a:rPr lang="en-US" sz="3100" i="1" dirty="0" smtClean="0"/>
              <a:t>soil </a:t>
            </a:r>
            <a:r>
              <a:rPr lang="en-US" sz="3100" i="1" dirty="0"/>
              <a:t>color, </a:t>
            </a:r>
            <a:endParaRPr lang="en-US" sz="3100" i="1" dirty="0" smtClean="0"/>
          </a:p>
          <a:p>
            <a:pPr lvl="1"/>
            <a:r>
              <a:rPr lang="en-US" sz="3100" i="1" dirty="0" smtClean="0"/>
              <a:t>soil </a:t>
            </a:r>
            <a:r>
              <a:rPr lang="en-US" sz="3100" i="1" dirty="0"/>
              <a:t>texture, </a:t>
            </a:r>
            <a:endParaRPr lang="en-US" sz="3100" i="1" dirty="0" smtClean="0"/>
          </a:p>
          <a:p>
            <a:pPr lvl="1"/>
            <a:r>
              <a:rPr lang="en-US" sz="3100" i="1" dirty="0" smtClean="0"/>
              <a:t>soil </a:t>
            </a:r>
            <a:r>
              <a:rPr lang="en-US" sz="3100" i="1" dirty="0"/>
              <a:t>structure, </a:t>
            </a:r>
            <a:endParaRPr lang="en-US" sz="3100" i="1" dirty="0" smtClean="0"/>
          </a:p>
          <a:p>
            <a:pPr lvl="1"/>
            <a:r>
              <a:rPr lang="en-US" sz="3100" i="1" dirty="0" smtClean="0"/>
              <a:t>soil </a:t>
            </a:r>
            <a:r>
              <a:rPr lang="en-US" sz="3100" i="1" dirty="0"/>
              <a:t>pH, </a:t>
            </a:r>
            <a:endParaRPr lang="en-US" sz="3100" i="1" dirty="0" smtClean="0"/>
          </a:p>
          <a:p>
            <a:pPr lvl="1"/>
            <a:r>
              <a:rPr lang="en-US" sz="3100" i="1" dirty="0" smtClean="0"/>
              <a:t>mineral </a:t>
            </a:r>
            <a:r>
              <a:rPr lang="en-US" sz="3100" i="1" dirty="0"/>
              <a:t>and chemical </a:t>
            </a:r>
            <a:r>
              <a:rPr lang="en-US" sz="3100" i="1" dirty="0" smtClean="0"/>
              <a:t>composition</a:t>
            </a:r>
          </a:p>
          <a:p>
            <a:pPr lvl="1"/>
            <a:r>
              <a:rPr lang="en-US" sz="3100" i="1" dirty="0" smtClean="0"/>
              <a:t>arrangement </a:t>
            </a:r>
            <a:r>
              <a:rPr lang="en-US" sz="3100" i="1" dirty="0"/>
              <a:t>in the soil profile.  </a:t>
            </a:r>
            <a:endParaRPr lang="en-US" sz="3100" i="1" dirty="0" smtClean="0"/>
          </a:p>
          <a:p>
            <a:r>
              <a:rPr lang="en-US" dirty="0" smtClean="0"/>
              <a:t>These </a:t>
            </a:r>
            <a:r>
              <a:rPr lang="en-US" dirty="0"/>
              <a:t>result in soils which perform similarly for land use purposes.</a:t>
            </a:r>
          </a:p>
          <a:p>
            <a:r>
              <a:rPr lang="en-US" dirty="0"/>
              <a:t>There are approximately 963 different soil series mapped in Minnesota</a:t>
            </a:r>
          </a:p>
        </p:txBody>
      </p:sp>
      <p:pic>
        <p:nvPicPr>
          <p:cNvPr id="5" name="Picture 4"/>
          <p:cNvPicPr>
            <a:picLocks noChangeAspect="1"/>
          </p:cNvPicPr>
          <p:nvPr/>
        </p:nvPicPr>
        <p:blipFill>
          <a:blip r:embed="rId3"/>
          <a:stretch>
            <a:fillRect/>
          </a:stretch>
        </p:blipFill>
        <p:spPr>
          <a:xfrm>
            <a:off x="6172200" y="533399"/>
            <a:ext cx="2286000" cy="2636693"/>
          </a:xfrm>
          <a:prstGeom prst="rect">
            <a:avLst/>
          </a:prstGeom>
        </p:spPr>
      </p:pic>
      <p:pic>
        <p:nvPicPr>
          <p:cNvPr id="6" name="Picture 5"/>
          <p:cNvPicPr>
            <a:picLocks noChangeAspect="1"/>
          </p:cNvPicPr>
          <p:nvPr/>
        </p:nvPicPr>
        <p:blipFill>
          <a:blip r:embed="rId4"/>
          <a:stretch>
            <a:fillRect/>
          </a:stretch>
        </p:blipFill>
        <p:spPr>
          <a:xfrm>
            <a:off x="6172200" y="3352799"/>
            <a:ext cx="2286000" cy="3377381"/>
          </a:xfrm>
          <a:prstGeom prst="rect">
            <a:avLst/>
          </a:prstGeom>
        </p:spPr>
      </p:pic>
      <p:sp>
        <p:nvSpPr>
          <p:cNvPr id="7" name="TextBox 6"/>
          <p:cNvSpPr txBox="1"/>
          <p:nvPr/>
        </p:nvSpPr>
        <p:spPr>
          <a:xfrm>
            <a:off x="6248400" y="152400"/>
            <a:ext cx="1902271" cy="369332"/>
          </a:xfrm>
          <a:prstGeom prst="rect">
            <a:avLst/>
          </a:prstGeom>
          <a:noFill/>
        </p:spPr>
        <p:txBody>
          <a:bodyPr wrap="none" rtlCol="0">
            <a:spAutoFit/>
          </a:bodyPr>
          <a:lstStyle/>
          <a:p>
            <a:r>
              <a:rPr lang="en-US" dirty="0" smtClean="0"/>
              <a:t>Clarion Soil Series</a:t>
            </a:r>
            <a:endParaRPr lang="en-US" dirty="0"/>
          </a:p>
        </p:txBody>
      </p:sp>
      <p:sp>
        <p:nvSpPr>
          <p:cNvPr id="8" name="TextBox 7"/>
          <p:cNvSpPr txBox="1"/>
          <p:nvPr/>
        </p:nvSpPr>
        <p:spPr>
          <a:xfrm>
            <a:off x="6477000" y="6488668"/>
            <a:ext cx="1865978" cy="369332"/>
          </a:xfrm>
          <a:prstGeom prst="rect">
            <a:avLst/>
          </a:prstGeom>
          <a:solidFill>
            <a:schemeClr val="bg2"/>
          </a:solidFill>
        </p:spPr>
        <p:txBody>
          <a:bodyPr wrap="none" rtlCol="0">
            <a:spAutoFit/>
          </a:bodyPr>
          <a:lstStyle/>
          <a:p>
            <a:r>
              <a:rPr lang="en-US" dirty="0" smtClean="0"/>
              <a:t>Nebish Soil Series</a:t>
            </a:r>
            <a:endParaRPr lang="en-US" dirty="0"/>
          </a:p>
        </p:txBody>
      </p:sp>
      <p:sp>
        <p:nvSpPr>
          <p:cNvPr id="9" name="TextBox 8"/>
          <p:cNvSpPr txBox="1"/>
          <p:nvPr/>
        </p:nvSpPr>
        <p:spPr>
          <a:xfrm>
            <a:off x="4800600" y="914400"/>
            <a:ext cx="1409723" cy="369332"/>
          </a:xfrm>
          <a:prstGeom prst="rect">
            <a:avLst/>
          </a:prstGeom>
          <a:noFill/>
        </p:spPr>
        <p:txBody>
          <a:bodyPr wrap="none" rtlCol="0">
            <a:spAutoFit/>
          </a:bodyPr>
          <a:lstStyle/>
          <a:p>
            <a:r>
              <a:rPr lang="en-US" dirty="0" smtClean="0"/>
              <a:t>A prairie soil</a:t>
            </a:r>
            <a:endParaRPr lang="en-US" dirty="0"/>
          </a:p>
        </p:txBody>
      </p:sp>
      <p:sp>
        <p:nvSpPr>
          <p:cNvPr id="10" name="TextBox 9"/>
          <p:cNvSpPr txBox="1"/>
          <p:nvPr/>
        </p:nvSpPr>
        <p:spPr>
          <a:xfrm>
            <a:off x="4876800" y="3657600"/>
            <a:ext cx="1330149" cy="369332"/>
          </a:xfrm>
          <a:prstGeom prst="rect">
            <a:avLst/>
          </a:prstGeom>
          <a:noFill/>
        </p:spPr>
        <p:txBody>
          <a:bodyPr wrap="none" rtlCol="0">
            <a:spAutoFit/>
          </a:bodyPr>
          <a:lstStyle/>
          <a:p>
            <a:r>
              <a:rPr lang="en-US" dirty="0" smtClean="0"/>
              <a:t>A forest soil</a:t>
            </a:r>
            <a:endParaRPr lang="en-US" dirty="0"/>
          </a:p>
        </p:txBody>
      </p:sp>
      <p:sp>
        <p:nvSpPr>
          <p:cNvPr id="4" name="Footer Placeholder 3"/>
          <p:cNvSpPr>
            <a:spLocks noGrp="1"/>
          </p:cNvSpPr>
          <p:nvPr>
            <p:ph type="ftr" sz="quarter" idx="11"/>
          </p:nvPr>
        </p:nvSpPr>
        <p:spPr>
          <a:xfrm>
            <a:off x="152400" y="6305550"/>
            <a:ext cx="2895600" cy="476250"/>
          </a:xfrm>
        </p:spPr>
        <p:txBody>
          <a:bodyPr/>
          <a:lstStyle/>
          <a:p>
            <a:r>
              <a:rPr lang="en-US" dirty="0" smtClean="0"/>
              <a:t>© 2013  MAPSS All Rights Reserved</a:t>
            </a:r>
            <a:endParaRPr lang="en-US" dirty="0"/>
          </a:p>
        </p:txBody>
      </p:sp>
      <p:sp>
        <p:nvSpPr>
          <p:cNvPr id="11" name="Slide Number Placeholder 10"/>
          <p:cNvSpPr>
            <a:spLocks noGrp="1"/>
          </p:cNvSpPr>
          <p:nvPr>
            <p:ph type="sldNum" sz="quarter" idx="12"/>
          </p:nvPr>
        </p:nvSpPr>
        <p:spPr/>
        <p:txBody>
          <a:bodyPr/>
          <a:lstStyle/>
          <a:p>
            <a:fld id="{B90BC94E-5489-4443-952A-5FC5BB60645F}" type="slidenum">
              <a:rPr lang="en-US" smtClean="0"/>
              <a:t>11</a:t>
            </a:fld>
            <a:endParaRPr lang="en-US" dirty="0"/>
          </a:p>
        </p:txBody>
      </p:sp>
    </p:spTree>
    <p:extLst>
      <p:ext uri="{BB962C8B-B14F-4D97-AF65-F5344CB8AC3E}">
        <p14:creationId xmlns:p14="http://schemas.microsoft.com/office/powerpoint/2010/main" val="13142254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0-#ppt_w/2"/>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 calcmode="lin" valueType="num">
                                      <p:cBhvr additive="base">
                                        <p:cTn id="15" dur="500" fill="hold"/>
                                        <p:tgtEl>
                                          <p:spTgt spid="3">
                                            <p:txEl>
                                              <p:pRg st="2" end="2"/>
                                            </p:txEl>
                                          </p:spTgt>
                                        </p:tgtEl>
                                        <p:attrNameLst>
                                          <p:attrName>ppt_x</p:attrName>
                                        </p:attrNameLst>
                                      </p:cBhvr>
                                      <p:tavLst>
                                        <p:tav tm="0">
                                          <p:val>
                                            <p:strVal val="0-#ppt_w/2"/>
                                          </p:val>
                                        </p:tav>
                                        <p:tav tm="100000">
                                          <p:val>
                                            <p:strVal val="#ppt_x"/>
                                          </p:val>
                                        </p:tav>
                                      </p:tavLst>
                                    </p:anim>
                                    <p:anim calcmode="lin" valueType="num">
                                      <p:cBhvr additive="base">
                                        <p:cTn id="16" dur="500" fill="hold"/>
                                        <p:tgtEl>
                                          <p:spTgt spid="3">
                                            <p:txEl>
                                              <p:pRg st="2" end="2"/>
                                            </p:txEl>
                                          </p:spTgt>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 calcmode="lin" valueType="num">
                                      <p:cBhvr additive="base">
                                        <p:cTn id="23" dur="500" fill="hold"/>
                                        <p:tgtEl>
                                          <p:spTgt spid="3">
                                            <p:txEl>
                                              <p:pRg st="4" end="4"/>
                                            </p:txEl>
                                          </p:spTgt>
                                        </p:tgtEl>
                                        <p:attrNameLst>
                                          <p:attrName>ppt_x</p:attrName>
                                        </p:attrNameLst>
                                      </p:cBhvr>
                                      <p:tavLst>
                                        <p:tav tm="0">
                                          <p:val>
                                            <p:strVal val="0-#ppt_w/2"/>
                                          </p:val>
                                        </p:tav>
                                        <p:tav tm="100000">
                                          <p:val>
                                            <p:strVal val="#ppt_x"/>
                                          </p:val>
                                        </p:tav>
                                      </p:tavLst>
                                    </p:anim>
                                    <p:anim calcmode="lin" valueType="num">
                                      <p:cBhvr additive="base">
                                        <p:cTn id="24" dur="500" fill="hold"/>
                                        <p:tgtEl>
                                          <p:spTgt spid="3">
                                            <p:txEl>
                                              <p:pRg st="4" end="4"/>
                                            </p:txEl>
                                          </p:spTgt>
                                        </p:tgtEl>
                                        <p:attrNameLst>
                                          <p:attrName>ppt_y</p:attrName>
                                        </p:attrNameLst>
                                      </p:cBhvr>
                                      <p:tavLst>
                                        <p:tav tm="0">
                                          <p:val>
                                            <p:strVal val="#ppt_y"/>
                                          </p:val>
                                        </p:tav>
                                        <p:tav tm="100000">
                                          <p:val>
                                            <p:strVal val="#ppt_y"/>
                                          </p:val>
                                        </p:tav>
                                      </p:tavLst>
                                    </p:anim>
                                  </p:childTnLst>
                                </p:cTn>
                              </p:par>
                              <p:par>
                                <p:cTn id="25" presetID="2" presetClass="entr" presetSubtype="8" fill="hold" grpId="0" nodeType="with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anim calcmode="lin" valueType="num">
                                      <p:cBhvr additive="base">
                                        <p:cTn id="27" dur="500" fill="hold"/>
                                        <p:tgtEl>
                                          <p:spTgt spid="3">
                                            <p:txEl>
                                              <p:pRg st="5" end="5"/>
                                            </p:txEl>
                                          </p:spTgt>
                                        </p:tgtEl>
                                        <p:attrNameLst>
                                          <p:attrName>ppt_x</p:attrName>
                                        </p:attrNameLst>
                                      </p:cBhvr>
                                      <p:tavLst>
                                        <p:tav tm="0">
                                          <p:val>
                                            <p:strVal val="0-#ppt_w/2"/>
                                          </p:val>
                                        </p:tav>
                                        <p:tav tm="100000">
                                          <p:val>
                                            <p:strVal val="#ppt_x"/>
                                          </p:val>
                                        </p:tav>
                                      </p:tavLst>
                                    </p:anim>
                                    <p:anim calcmode="lin" valueType="num">
                                      <p:cBhvr additive="base">
                                        <p:cTn id="28" dur="500" fill="hold"/>
                                        <p:tgtEl>
                                          <p:spTgt spid="3">
                                            <p:txEl>
                                              <p:pRg st="5" end="5"/>
                                            </p:txEl>
                                          </p:spTgt>
                                        </p:tgtEl>
                                        <p:attrNameLst>
                                          <p:attrName>ppt_y</p:attrName>
                                        </p:attrNameLst>
                                      </p:cBhvr>
                                      <p:tavLst>
                                        <p:tav tm="0">
                                          <p:val>
                                            <p:strVal val="#ppt_y"/>
                                          </p:val>
                                        </p:tav>
                                        <p:tav tm="100000">
                                          <p:val>
                                            <p:strVal val="#ppt_y"/>
                                          </p:val>
                                        </p:tav>
                                      </p:tavLst>
                                    </p:anim>
                                  </p:childTnLst>
                                </p:cTn>
                              </p:par>
                              <p:par>
                                <p:cTn id="29" presetID="2" presetClass="entr" presetSubtype="8" fill="hold" grpId="0" nodeType="with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anim calcmode="lin" valueType="num">
                                      <p:cBhvr additive="base">
                                        <p:cTn id="31" dur="500" fill="hold"/>
                                        <p:tgtEl>
                                          <p:spTgt spid="3">
                                            <p:txEl>
                                              <p:pRg st="6" end="6"/>
                                            </p:txEl>
                                          </p:spTgt>
                                        </p:tgtEl>
                                        <p:attrNameLst>
                                          <p:attrName>ppt_x</p:attrName>
                                        </p:attrNameLst>
                                      </p:cBhvr>
                                      <p:tavLst>
                                        <p:tav tm="0">
                                          <p:val>
                                            <p:strVal val="0-#ppt_w/2"/>
                                          </p:val>
                                        </p:tav>
                                        <p:tav tm="100000">
                                          <p:val>
                                            <p:strVal val="#ppt_x"/>
                                          </p:val>
                                        </p:tav>
                                      </p:tavLst>
                                    </p:anim>
                                    <p:anim calcmode="lin" valueType="num">
                                      <p:cBhvr additive="base">
                                        <p:cTn id="32" dur="500" fill="hold"/>
                                        <p:tgtEl>
                                          <p:spTgt spid="3">
                                            <p:txEl>
                                              <p:pRg st="6" end="6"/>
                                            </p:txEl>
                                          </p:spTgt>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8" fill="hold" grpId="0" nodeType="clickEffect">
                                  <p:stCondLst>
                                    <p:cond delay="0"/>
                                  </p:stCondLst>
                                  <p:childTnLst>
                                    <p:set>
                                      <p:cBhvr>
                                        <p:cTn id="36" dur="1" fill="hold">
                                          <p:stCondLst>
                                            <p:cond delay="0"/>
                                          </p:stCondLst>
                                        </p:cTn>
                                        <p:tgtEl>
                                          <p:spTgt spid="3">
                                            <p:txEl>
                                              <p:pRg st="7" end="7"/>
                                            </p:txEl>
                                          </p:spTgt>
                                        </p:tgtEl>
                                        <p:attrNameLst>
                                          <p:attrName>style.visibility</p:attrName>
                                        </p:attrNameLst>
                                      </p:cBhvr>
                                      <p:to>
                                        <p:strVal val="visible"/>
                                      </p:to>
                                    </p:set>
                                    <p:anim calcmode="lin" valueType="num">
                                      <p:cBhvr additive="base">
                                        <p:cTn id="37" dur="500" fill="hold"/>
                                        <p:tgtEl>
                                          <p:spTgt spid="3">
                                            <p:txEl>
                                              <p:pRg st="7" end="7"/>
                                            </p:txEl>
                                          </p:spTgt>
                                        </p:tgtEl>
                                        <p:attrNameLst>
                                          <p:attrName>ppt_x</p:attrName>
                                        </p:attrNameLst>
                                      </p:cBhvr>
                                      <p:tavLst>
                                        <p:tav tm="0">
                                          <p:val>
                                            <p:strVal val="0-#ppt_w/2"/>
                                          </p:val>
                                        </p:tav>
                                        <p:tav tm="100000">
                                          <p:val>
                                            <p:strVal val="#ppt_x"/>
                                          </p:val>
                                        </p:tav>
                                      </p:tavLst>
                                    </p:anim>
                                    <p:anim calcmode="lin" valueType="num">
                                      <p:cBhvr additive="base">
                                        <p:cTn id="38" dur="500" fill="hold"/>
                                        <p:tgtEl>
                                          <p:spTgt spid="3">
                                            <p:txEl>
                                              <p:pRg st="7" end="7"/>
                                            </p:txEl>
                                          </p:spTgt>
                                        </p:tgtEl>
                                        <p:attrNameLst>
                                          <p:attrName>ppt_y</p:attrName>
                                        </p:attrNameLst>
                                      </p:cBhvr>
                                      <p:tavLst>
                                        <p:tav tm="0">
                                          <p:val>
                                            <p:strVal val="#ppt_y"/>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8" fill="hold" grpId="0" nodeType="clickEffect">
                                  <p:stCondLst>
                                    <p:cond delay="0"/>
                                  </p:stCondLst>
                                  <p:childTnLst>
                                    <p:set>
                                      <p:cBhvr>
                                        <p:cTn id="42" dur="1" fill="hold">
                                          <p:stCondLst>
                                            <p:cond delay="0"/>
                                          </p:stCondLst>
                                        </p:cTn>
                                        <p:tgtEl>
                                          <p:spTgt spid="3">
                                            <p:txEl>
                                              <p:pRg st="8" end="8"/>
                                            </p:txEl>
                                          </p:spTgt>
                                        </p:tgtEl>
                                        <p:attrNameLst>
                                          <p:attrName>style.visibility</p:attrName>
                                        </p:attrNameLst>
                                      </p:cBhvr>
                                      <p:to>
                                        <p:strVal val="visible"/>
                                      </p:to>
                                    </p:set>
                                    <p:anim calcmode="lin" valueType="num">
                                      <p:cBhvr additive="base">
                                        <p:cTn id="43" dur="500" fill="hold"/>
                                        <p:tgtEl>
                                          <p:spTgt spid="3">
                                            <p:txEl>
                                              <p:pRg st="8" end="8"/>
                                            </p:txEl>
                                          </p:spTgt>
                                        </p:tgtEl>
                                        <p:attrNameLst>
                                          <p:attrName>ppt_x</p:attrName>
                                        </p:attrNameLst>
                                      </p:cBhvr>
                                      <p:tavLst>
                                        <p:tav tm="0">
                                          <p:val>
                                            <p:strVal val="0-#ppt_w/2"/>
                                          </p:val>
                                        </p:tav>
                                        <p:tav tm="100000">
                                          <p:val>
                                            <p:strVal val="#ppt_x"/>
                                          </p:val>
                                        </p:tav>
                                      </p:tavLst>
                                    </p:anim>
                                    <p:anim calcmode="lin" valueType="num">
                                      <p:cBhvr additive="base">
                                        <p:cTn id="44" dur="500" fill="hold"/>
                                        <p:tgtEl>
                                          <p:spTgt spid="3">
                                            <p:txEl>
                                              <p:pRg st="8" end="8"/>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476488" cy="1143000"/>
          </a:xfrm>
        </p:spPr>
        <p:txBody>
          <a:bodyPr>
            <a:normAutofit fontScale="90000"/>
          </a:bodyPr>
          <a:lstStyle/>
          <a:p>
            <a:r>
              <a:rPr lang="en-US" dirty="0" smtClean="0"/>
              <a:t>Field Determination of Soil Properties</a:t>
            </a:r>
            <a:endParaRPr lang="en-US" dirty="0"/>
          </a:p>
        </p:txBody>
      </p:sp>
      <p:sp>
        <p:nvSpPr>
          <p:cNvPr id="3" name="Content Placeholder 2"/>
          <p:cNvSpPr>
            <a:spLocks noGrp="1"/>
          </p:cNvSpPr>
          <p:nvPr>
            <p:ph idx="1"/>
          </p:nvPr>
        </p:nvSpPr>
        <p:spPr>
          <a:xfrm>
            <a:off x="1676400" y="1447800"/>
            <a:ext cx="7315200" cy="5105400"/>
          </a:xfrm>
        </p:spPr>
        <p:txBody>
          <a:bodyPr>
            <a:normAutofit fontScale="62500" lnSpcReduction="20000"/>
          </a:bodyPr>
          <a:lstStyle/>
          <a:p>
            <a:pPr marL="82296" indent="0">
              <a:buNone/>
            </a:pPr>
            <a:r>
              <a:rPr lang="en-US" dirty="0" smtClean="0"/>
              <a:t>Soil Scientists have to study the soil in the field.  They will use soil pits, soil probes or road cuts to sample the soil horizons. </a:t>
            </a:r>
          </a:p>
          <a:p>
            <a:pPr marL="82296" indent="0">
              <a:buNone/>
            </a:pPr>
            <a:r>
              <a:rPr lang="en-US" dirty="0" smtClean="0"/>
              <a:t> </a:t>
            </a:r>
            <a:endParaRPr lang="en-US" dirty="0"/>
          </a:p>
          <a:p>
            <a:pPr marL="82296" indent="0">
              <a:buNone/>
            </a:pPr>
            <a:r>
              <a:rPr lang="en-US" dirty="0" smtClean="0"/>
              <a:t> The soil is next classified using field techniques:</a:t>
            </a:r>
          </a:p>
          <a:p>
            <a:r>
              <a:rPr lang="en-US" u="sng" dirty="0" smtClean="0">
                <a:solidFill>
                  <a:srgbClr val="FF0000"/>
                </a:solidFill>
              </a:rPr>
              <a:t>Soil Texture </a:t>
            </a:r>
            <a:r>
              <a:rPr lang="en-US" dirty="0" smtClean="0"/>
              <a:t>-  soil scientists push moist soil between their thumb and index finger to form a ribbon.  The length of the ribbon along with if the soil feels gritty, sticky or smooth will determine the soil texture. </a:t>
            </a:r>
          </a:p>
          <a:p>
            <a:pPr lvl="1"/>
            <a:r>
              <a:rPr lang="en-US" dirty="0" smtClean="0"/>
              <a:t>Click to play Soil Texture Ribboning Video:</a:t>
            </a:r>
          </a:p>
          <a:p>
            <a:pPr lvl="1"/>
            <a:endParaRPr lang="en-US" dirty="0" smtClean="0">
              <a:solidFill>
                <a:srgbClr val="002060"/>
              </a:solidFill>
            </a:endParaRPr>
          </a:p>
          <a:p>
            <a:r>
              <a:rPr lang="en-US" u="sng" dirty="0" smtClean="0">
                <a:solidFill>
                  <a:srgbClr val="FF0000"/>
                </a:solidFill>
              </a:rPr>
              <a:t>Soil Color </a:t>
            </a:r>
            <a:r>
              <a:rPr lang="en-US" dirty="0" smtClean="0"/>
              <a:t>-A ‘Munsell’ soil color book is used to determine the soil color (soil is held behind the hole in the page to determine the color).</a:t>
            </a:r>
          </a:p>
          <a:p>
            <a:r>
              <a:rPr lang="en-US" u="sng" dirty="0" smtClean="0">
                <a:solidFill>
                  <a:srgbClr val="FF0000"/>
                </a:solidFill>
              </a:rPr>
              <a:t>Soil Structure </a:t>
            </a:r>
            <a:r>
              <a:rPr lang="en-US" dirty="0" smtClean="0"/>
              <a:t>– Soil peds are the shape of the                   soil, blocky, platy and prismatic are some of                      the shapes. </a:t>
            </a:r>
            <a:endParaRPr lang="en-US" dirty="0"/>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6200" y="1447800"/>
            <a:ext cx="1500740" cy="1789344"/>
          </a:xfrm>
          <a:prstGeom prst="rect">
            <a:avLst/>
          </a:prstGeom>
        </p:spPr>
      </p:pic>
      <p:pic>
        <p:nvPicPr>
          <p:cNvPr id="6" name="Picture 5" descr="Macintosh HD:Users:tcooper:Documents:Classes:Fall 2012 Soils:CD Soils 2012:img:colrsoil.gif"/>
          <p:cNvPicPr/>
          <p:nvPr/>
        </p:nvPicPr>
        <p:blipFill>
          <a:blip r:embed="rId4">
            <a:extLst>
              <a:ext uri="{28A0092B-C50C-407E-A947-70E740481C1C}">
                <a14:useLocalDpi xmlns:a14="http://schemas.microsoft.com/office/drawing/2010/main" val="0"/>
              </a:ext>
            </a:extLst>
          </a:blip>
          <a:srcRect/>
          <a:stretch>
            <a:fillRect/>
          </a:stretch>
        </p:blipFill>
        <p:spPr bwMode="auto">
          <a:xfrm>
            <a:off x="17312" y="3886200"/>
            <a:ext cx="1549400" cy="2387600"/>
          </a:xfrm>
          <a:prstGeom prst="rect">
            <a:avLst/>
          </a:prstGeom>
          <a:noFill/>
          <a:ln>
            <a:noFill/>
          </a:ln>
        </p:spPr>
      </p:pic>
      <p:pic>
        <p:nvPicPr>
          <p:cNvPr id="7" name="Picture 6"/>
          <p:cNvPicPr>
            <a:picLocks noChangeAspect="1"/>
          </p:cNvPicPr>
          <p:nvPr/>
        </p:nvPicPr>
        <p:blipFill>
          <a:blip r:embed="rId5"/>
          <a:stretch>
            <a:fillRect/>
          </a:stretch>
        </p:blipFill>
        <p:spPr>
          <a:xfrm>
            <a:off x="7406489" y="5257800"/>
            <a:ext cx="1585111" cy="1155700"/>
          </a:xfrm>
          <a:prstGeom prst="rect">
            <a:avLst/>
          </a:prstGeom>
        </p:spPr>
      </p:pic>
      <p:sp>
        <p:nvSpPr>
          <p:cNvPr id="4" name="Footer Placeholder 3"/>
          <p:cNvSpPr>
            <a:spLocks noGrp="1"/>
          </p:cNvSpPr>
          <p:nvPr>
            <p:ph type="ftr" sz="quarter" idx="11"/>
          </p:nvPr>
        </p:nvSpPr>
        <p:spPr>
          <a:xfrm>
            <a:off x="76200" y="6305550"/>
            <a:ext cx="2895600" cy="476250"/>
          </a:xfrm>
        </p:spPr>
        <p:txBody>
          <a:bodyPr/>
          <a:lstStyle/>
          <a:p>
            <a:r>
              <a:rPr lang="en-US" dirty="0" smtClean="0"/>
              <a:t>© 2013  MAPSS All Rights Reserved</a:t>
            </a:r>
            <a:endParaRPr lang="en-US" dirty="0"/>
          </a:p>
        </p:txBody>
      </p:sp>
      <p:sp>
        <p:nvSpPr>
          <p:cNvPr id="8" name="Slide Number Placeholder 7"/>
          <p:cNvSpPr>
            <a:spLocks noGrp="1"/>
          </p:cNvSpPr>
          <p:nvPr>
            <p:ph type="sldNum" sz="quarter" idx="12"/>
          </p:nvPr>
        </p:nvSpPr>
        <p:spPr/>
        <p:txBody>
          <a:bodyPr/>
          <a:lstStyle/>
          <a:p>
            <a:fld id="{B90BC94E-5489-4443-952A-5FC5BB60645F}" type="slidenum">
              <a:rPr lang="en-US" smtClean="0"/>
              <a:t>12</a:t>
            </a:fld>
            <a:endParaRPr lang="en-US" dirty="0"/>
          </a:p>
        </p:txBody>
      </p:sp>
      <p:sp>
        <p:nvSpPr>
          <p:cNvPr id="9" name="Action Button: Forward or Next 8">
            <a:hlinkClick r:id="rId6" highlightClick="1"/>
          </p:cNvPr>
          <p:cNvSpPr/>
          <p:nvPr/>
        </p:nvSpPr>
        <p:spPr>
          <a:xfrm>
            <a:off x="6858000" y="3657600"/>
            <a:ext cx="472289" cy="381000"/>
          </a:xfrm>
          <a:prstGeom prst="actionButtonForwardNex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42425561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2"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 calcmode="lin" valueType="num">
                                      <p:cBhvr additive="base">
                                        <p:cTn id="17" dur="500" fill="hold"/>
                                        <p:tgtEl>
                                          <p:spTgt spid="3">
                                            <p:txEl>
                                              <p:pRg st="2" end="2"/>
                                            </p:txEl>
                                          </p:spTgt>
                                        </p:tgtEl>
                                        <p:attrNameLst>
                                          <p:attrName>ppt_x</p:attrName>
                                        </p:attrNameLst>
                                      </p:cBhvr>
                                      <p:tavLst>
                                        <p:tav tm="0">
                                          <p:val>
                                            <p:strVal val="1+#ppt_w/2"/>
                                          </p:val>
                                        </p:tav>
                                        <p:tav tm="100000">
                                          <p:val>
                                            <p:strVal val="#ppt_x"/>
                                          </p:val>
                                        </p:tav>
                                      </p:tavLst>
                                    </p:anim>
                                    <p:anim calcmode="lin" valueType="num">
                                      <p:cBhvr additive="base">
                                        <p:cTn id="18" dur="500" fill="hold"/>
                                        <p:tgtEl>
                                          <p:spTgt spid="3">
                                            <p:txEl>
                                              <p:pRg st="2" end="2"/>
                                            </p:txEl>
                                          </p:spTgt>
                                        </p:tgtEl>
                                        <p:attrNameLst>
                                          <p:attrName>ppt_y</p:attrName>
                                        </p:attrNameLst>
                                      </p:cBhvr>
                                      <p:tavLst>
                                        <p:tav tm="0">
                                          <p:val>
                                            <p:strVal val="#ppt_y"/>
                                          </p:val>
                                        </p:tav>
                                        <p:tav tm="100000">
                                          <p:val>
                                            <p:strVal val="#ppt_y"/>
                                          </p:val>
                                        </p:tav>
                                      </p:tavLst>
                                    </p:anim>
                                  </p:childTnLst>
                                </p:cTn>
                              </p:par>
                              <p:par>
                                <p:cTn id="19" presetID="2" presetClass="entr" presetSubtype="2" fill="hold" nodeType="withEffect">
                                  <p:stCondLst>
                                    <p:cond delay="0"/>
                                  </p:stCondLst>
                                  <p:childTnLst>
                                    <p:set>
                                      <p:cBhvr>
                                        <p:cTn id="20" dur="1" fill="hold">
                                          <p:stCondLst>
                                            <p:cond delay="0"/>
                                          </p:stCondLst>
                                        </p:cTn>
                                        <p:tgtEl>
                                          <p:spTgt spid="3">
                                            <p:txEl>
                                              <p:pRg st="3" end="3"/>
                                            </p:txEl>
                                          </p:spTgt>
                                        </p:tgtEl>
                                        <p:attrNameLst>
                                          <p:attrName>style.visibility</p:attrName>
                                        </p:attrNameLst>
                                      </p:cBhvr>
                                      <p:to>
                                        <p:strVal val="visible"/>
                                      </p:to>
                                    </p:set>
                                    <p:anim calcmode="lin" valueType="num">
                                      <p:cBhvr additive="base">
                                        <p:cTn id="21" dur="500" fill="hold"/>
                                        <p:tgtEl>
                                          <p:spTgt spid="3">
                                            <p:txEl>
                                              <p:pRg st="3" end="3"/>
                                            </p:txEl>
                                          </p:spTgt>
                                        </p:tgtEl>
                                        <p:attrNameLst>
                                          <p:attrName>ppt_x</p:attrName>
                                        </p:attrNameLst>
                                      </p:cBhvr>
                                      <p:tavLst>
                                        <p:tav tm="0">
                                          <p:val>
                                            <p:strVal val="1+#ppt_w/2"/>
                                          </p:val>
                                        </p:tav>
                                        <p:tav tm="100000">
                                          <p:val>
                                            <p:strVal val="#ppt_x"/>
                                          </p:val>
                                        </p:tav>
                                      </p:tavLst>
                                    </p:anim>
                                    <p:anim calcmode="lin" valueType="num">
                                      <p:cBhvr additive="base">
                                        <p:cTn id="22" dur="500" fill="hold"/>
                                        <p:tgtEl>
                                          <p:spTgt spid="3">
                                            <p:txEl>
                                              <p:pRg st="3" end="3"/>
                                            </p:txEl>
                                          </p:spTgt>
                                        </p:tgtEl>
                                        <p:attrNameLst>
                                          <p:attrName>ppt_y</p:attrName>
                                        </p:attrNameLst>
                                      </p:cBhvr>
                                      <p:tavLst>
                                        <p:tav tm="0">
                                          <p:val>
                                            <p:strVal val="#ppt_y"/>
                                          </p:val>
                                        </p:tav>
                                        <p:tav tm="100000">
                                          <p:val>
                                            <p:strVal val="#ppt_y"/>
                                          </p:val>
                                        </p:tav>
                                      </p:tavLst>
                                    </p:anim>
                                  </p:childTnLst>
                                </p:cTn>
                              </p:par>
                              <p:par>
                                <p:cTn id="23" presetID="2" presetClass="entr" presetSubtype="2" fill="hold" nodeType="with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anim calcmode="lin" valueType="num">
                                      <p:cBhvr additive="base">
                                        <p:cTn id="25" dur="500" fill="hold"/>
                                        <p:tgtEl>
                                          <p:spTgt spid="3">
                                            <p:txEl>
                                              <p:pRg st="4" end="4"/>
                                            </p:txEl>
                                          </p:spTgt>
                                        </p:tgtEl>
                                        <p:attrNameLst>
                                          <p:attrName>ppt_x</p:attrName>
                                        </p:attrNameLst>
                                      </p:cBhvr>
                                      <p:tavLst>
                                        <p:tav tm="0">
                                          <p:val>
                                            <p:strVal val="1+#ppt_w/2"/>
                                          </p:val>
                                        </p:tav>
                                        <p:tav tm="100000">
                                          <p:val>
                                            <p:strVal val="#ppt_x"/>
                                          </p:val>
                                        </p:tav>
                                      </p:tavLst>
                                    </p:anim>
                                    <p:anim calcmode="lin" valueType="num">
                                      <p:cBhvr additive="base">
                                        <p:cTn id="26" dur="500" fill="hold"/>
                                        <p:tgtEl>
                                          <p:spTgt spid="3">
                                            <p:txEl>
                                              <p:pRg st="4" end="4"/>
                                            </p:txEl>
                                          </p:spTgt>
                                        </p:tgtEl>
                                        <p:attrNameLst>
                                          <p:attrName>ppt_y</p:attrName>
                                        </p:attrNameLst>
                                      </p:cBhvr>
                                      <p:tavLst>
                                        <p:tav tm="0">
                                          <p:val>
                                            <p:strVal val="#ppt_y"/>
                                          </p:val>
                                        </p:tav>
                                        <p:tav tm="100000">
                                          <p:val>
                                            <p:strVal val="#ppt_y"/>
                                          </p:val>
                                        </p:tav>
                                      </p:tavLst>
                                    </p:anim>
                                  </p:childTnLst>
                                </p:cTn>
                              </p:par>
                              <p:par>
                                <p:cTn id="27" presetID="2" presetClass="entr" presetSubtype="2" fill="hold" grpId="0" nodeType="withEffect">
                                  <p:stCondLst>
                                    <p:cond delay="0"/>
                                  </p:stCondLst>
                                  <p:childTnLst>
                                    <p:set>
                                      <p:cBhvr>
                                        <p:cTn id="28" dur="1" fill="hold">
                                          <p:stCondLst>
                                            <p:cond delay="0"/>
                                          </p:stCondLst>
                                        </p:cTn>
                                        <p:tgtEl>
                                          <p:spTgt spid="9"/>
                                        </p:tgtEl>
                                        <p:attrNameLst>
                                          <p:attrName>style.visibility</p:attrName>
                                        </p:attrNameLst>
                                      </p:cBhvr>
                                      <p:to>
                                        <p:strVal val="visible"/>
                                      </p:to>
                                    </p:set>
                                    <p:anim calcmode="lin" valueType="num">
                                      <p:cBhvr additive="base">
                                        <p:cTn id="29" dur="500" fill="hold"/>
                                        <p:tgtEl>
                                          <p:spTgt spid="9"/>
                                        </p:tgtEl>
                                        <p:attrNameLst>
                                          <p:attrName>ppt_x</p:attrName>
                                        </p:attrNameLst>
                                      </p:cBhvr>
                                      <p:tavLst>
                                        <p:tav tm="0">
                                          <p:val>
                                            <p:strVal val="1+#ppt_w/2"/>
                                          </p:val>
                                        </p:tav>
                                        <p:tav tm="100000">
                                          <p:val>
                                            <p:strVal val="#ppt_x"/>
                                          </p:val>
                                        </p:tav>
                                      </p:tavLst>
                                    </p:anim>
                                    <p:anim calcmode="lin" valueType="num">
                                      <p:cBhvr additive="base">
                                        <p:cTn id="30" dur="500" fill="hold"/>
                                        <p:tgtEl>
                                          <p:spTgt spid="9"/>
                                        </p:tgtEl>
                                        <p:attrNameLst>
                                          <p:attrName>ppt_y</p:attrName>
                                        </p:attrNameLst>
                                      </p:cBhvr>
                                      <p:tavLst>
                                        <p:tav tm="0">
                                          <p:val>
                                            <p:strVal val="#ppt_y"/>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2" fill="hold" nodeType="clickEffect">
                                  <p:stCondLst>
                                    <p:cond delay="0"/>
                                  </p:stCondLst>
                                  <p:childTnLst>
                                    <p:set>
                                      <p:cBhvr>
                                        <p:cTn id="34" dur="1" fill="hold">
                                          <p:stCondLst>
                                            <p:cond delay="0"/>
                                          </p:stCondLst>
                                        </p:cTn>
                                        <p:tgtEl>
                                          <p:spTgt spid="3">
                                            <p:txEl>
                                              <p:pRg st="6" end="6"/>
                                            </p:txEl>
                                          </p:spTgt>
                                        </p:tgtEl>
                                        <p:attrNameLst>
                                          <p:attrName>style.visibility</p:attrName>
                                        </p:attrNameLst>
                                      </p:cBhvr>
                                      <p:to>
                                        <p:strVal val="visible"/>
                                      </p:to>
                                    </p:set>
                                    <p:anim calcmode="lin" valueType="num">
                                      <p:cBhvr additive="base">
                                        <p:cTn id="35" dur="500" fill="hold"/>
                                        <p:tgtEl>
                                          <p:spTgt spid="3">
                                            <p:txEl>
                                              <p:pRg st="6" end="6"/>
                                            </p:txEl>
                                          </p:spTgt>
                                        </p:tgtEl>
                                        <p:attrNameLst>
                                          <p:attrName>ppt_x</p:attrName>
                                        </p:attrNameLst>
                                      </p:cBhvr>
                                      <p:tavLst>
                                        <p:tav tm="0">
                                          <p:val>
                                            <p:strVal val="1+#ppt_w/2"/>
                                          </p:val>
                                        </p:tav>
                                        <p:tav tm="100000">
                                          <p:val>
                                            <p:strVal val="#ppt_x"/>
                                          </p:val>
                                        </p:tav>
                                      </p:tavLst>
                                    </p:anim>
                                    <p:anim calcmode="lin" valueType="num">
                                      <p:cBhvr additive="base">
                                        <p:cTn id="36" dur="500" fill="hold"/>
                                        <p:tgtEl>
                                          <p:spTgt spid="3">
                                            <p:txEl>
                                              <p:pRg st="6" end="6"/>
                                            </p:txEl>
                                          </p:spTgt>
                                        </p:tgtEl>
                                        <p:attrNameLst>
                                          <p:attrName>ppt_y</p:attrName>
                                        </p:attrNameLst>
                                      </p:cBhvr>
                                      <p:tavLst>
                                        <p:tav tm="0">
                                          <p:val>
                                            <p:strVal val="#ppt_y"/>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 presetClass="entr" presetSubtype="2" fill="hold" nodeType="clickEffect">
                                  <p:stCondLst>
                                    <p:cond delay="0"/>
                                  </p:stCondLst>
                                  <p:childTnLst>
                                    <p:set>
                                      <p:cBhvr>
                                        <p:cTn id="40" dur="1" fill="hold">
                                          <p:stCondLst>
                                            <p:cond delay="0"/>
                                          </p:stCondLst>
                                        </p:cTn>
                                        <p:tgtEl>
                                          <p:spTgt spid="3">
                                            <p:txEl>
                                              <p:pRg st="7" end="7"/>
                                            </p:txEl>
                                          </p:spTgt>
                                        </p:tgtEl>
                                        <p:attrNameLst>
                                          <p:attrName>style.visibility</p:attrName>
                                        </p:attrNameLst>
                                      </p:cBhvr>
                                      <p:to>
                                        <p:strVal val="visible"/>
                                      </p:to>
                                    </p:set>
                                    <p:anim calcmode="lin" valueType="num">
                                      <p:cBhvr additive="base">
                                        <p:cTn id="41" dur="500" fill="hold"/>
                                        <p:tgtEl>
                                          <p:spTgt spid="3">
                                            <p:txEl>
                                              <p:pRg st="7" end="7"/>
                                            </p:txEl>
                                          </p:spTgt>
                                        </p:tgtEl>
                                        <p:attrNameLst>
                                          <p:attrName>ppt_x</p:attrName>
                                        </p:attrNameLst>
                                      </p:cBhvr>
                                      <p:tavLst>
                                        <p:tav tm="0">
                                          <p:val>
                                            <p:strVal val="1+#ppt_w/2"/>
                                          </p:val>
                                        </p:tav>
                                        <p:tav tm="100000">
                                          <p:val>
                                            <p:strVal val="#ppt_x"/>
                                          </p:val>
                                        </p:tav>
                                      </p:tavLst>
                                    </p:anim>
                                    <p:anim calcmode="lin" valueType="num">
                                      <p:cBhvr additive="base">
                                        <p:cTn id="42" dur="500" fill="hold"/>
                                        <p:tgtEl>
                                          <p:spTgt spid="3">
                                            <p:txEl>
                                              <p:pRg st="7" end="7"/>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228600" y="381564"/>
            <a:ext cx="4244221" cy="640080"/>
          </a:xfrm>
        </p:spPr>
        <p:txBody>
          <a:bodyPr>
            <a:noAutofit/>
          </a:bodyPr>
          <a:lstStyle/>
          <a:p>
            <a:r>
              <a:rPr lang="en-US" sz="20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Areas Where Lester is Mapped</a:t>
            </a:r>
          </a:p>
        </p:txBody>
      </p:sp>
      <p:sp>
        <p:nvSpPr>
          <p:cNvPr id="5" name="Text Placeholder 4"/>
          <p:cNvSpPr>
            <a:spLocks noGrp="1"/>
          </p:cNvSpPr>
          <p:nvPr>
            <p:ph type="body" sz="half" idx="3"/>
          </p:nvPr>
        </p:nvSpPr>
        <p:spPr>
          <a:noFill/>
          <a:ln>
            <a:noFill/>
          </a:ln>
        </p:spPr>
        <p:txBody>
          <a:bodyPr>
            <a:normAutofit/>
          </a:bodyPr>
          <a:lstStyle/>
          <a:p>
            <a:r>
              <a:rPr lang="en-US" sz="24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What is a soil map?</a:t>
            </a:r>
            <a:endParaRPr lang="en-US" sz="24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pic>
        <p:nvPicPr>
          <p:cNvPr id="4" name="Content Placeholder 3"/>
          <p:cNvPicPr>
            <a:picLocks noGrp="1" noChangeAspect="1"/>
          </p:cNvPicPr>
          <p:nvPr>
            <p:ph sz="quarter" idx="2"/>
          </p:nvPr>
        </p:nvPicPr>
        <p:blipFill>
          <a:blip r:embed="rId3" cstate="print">
            <a:extLst>
              <a:ext uri="{28A0092B-C50C-407E-A947-70E740481C1C}">
                <a14:useLocalDpi xmlns:a14="http://schemas.microsoft.com/office/drawing/2010/main" val="0"/>
              </a:ext>
            </a:extLst>
          </a:blip>
          <a:srcRect l="16361" r="16361"/>
          <a:stretch>
            <a:fillRect/>
          </a:stretch>
        </p:blipFill>
        <p:spPr>
          <a:xfrm>
            <a:off x="228600" y="969336"/>
            <a:ext cx="4255510" cy="3896591"/>
          </a:xfrm>
          <a:prstGeom prst="rect">
            <a:avLst/>
          </a:prstGeom>
          <a:ln>
            <a:noFill/>
          </a:ln>
          <a:effectLst>
            <a:outerShdw blurRad="292100" dist="139700" dir="2700000" algn="tl" rotWithShape="0">
              <a:srgbClr val="333333">
                <a:alpha val="65000"/>
              </a:srgbClr>
            </a:outerShdw>
          </a:effectLst>
        </p:spPr>
      </p:pic>
      <p:sp>
        <p:nvSpPr>
          <p:cNvPr id="6" name="Content Placeholder 5"/>
          <p:cNvSpPr>
            <a:spLocks noGrp="1"/>
          </p:cNvSpPr>
          <p:nvPr>
            <p:ph sz="quarter" idx="4"/>
          </p:nvPr>
        </p:nvSpPr>
        <p:spPr>
          <a:ln>
            <a:noFill/>
          </a:ln>
        </p:spPr>
        <p:txBody>
          <a:bodyPr/>
          <a:lstStyle/>
          <a:p>
            <a:r>
              <a:rPr lang="en-US" dirty="0" smtClean="0"/>
              <a:t> </a:t>
            </a:r>
            <a:endParaRPr lang="en-US" dirty="0"/>
          </a:p>
        </p:txBody>
      </p:sp>
      <p:pic>
        <p:nvPicPr>
          <p:cNvPr id="7" name="Picture 9" descr="soilmap"/>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a:xfrm>
            <a:off x="5486400" y="990600"/>
            <a:ext cx="2628695" cy="1936750"/>
          </a:xfrm>
          <a:prstGeom prst="rect">
            <a:avLst/>
          </a:prstGeom>
          <a:noFill/>
          <a:ln w="10795">
            <a:noFill/>
            <a:prstDash val="dash"/>
            <a:miter lim="800000"/>
          </a:ln>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8" name="Rectangle 7"/>
          <p:cNvSpPr/>
          <p:nvPr/>
        </p:nvSpPr>
        <p:spPr>
          <a:xfrm>
            <a:off x="4876800" y="2971800"/>
            <a:ext cx="3810000" cy="3416320"/>
          </a:xfrm>
          <a:prstGeom prst="rect">
            <a:avLst/>
          </a:prstGeom>
        </p:spPr>
        <p:txBody>
          <a:bodyPr wrap="square">
            <a:spAutoFit/>
          </a:bodyPr>
          <a:lstStyle/>
          <a:p>
            <a:pPr lvl="1">
              <a:lnSpc>
                <a:spcPct val="90000"/>
              </a:lnSpc>
            </a:pPr>
            <a:r>
              <a:rPr lang="en-US" sz="2400" dirty="0" smtClean="0">
                <a:latin typeface="Comic Sans MS" charset="0"/>
              </a:rPr>
              <a:t>* </a:t>
            </a:r>
            <a:r>
              <a:rPr lang="en-US" sz="2400" dirty="0" smtClean="0"/>
              <a:t>describes </a:t>
            </a:r>
            <a:r>
              <a:rPr lang="en-US" sz="2400" dirty="0"/>
              <a:t>the characteristics of the soils in a given </a:t>
            </a:r>
            <a:r>
              <a:rPr lang="en-US" sz="2400" dirty="0" smtClean="0"/>
              <a:t>area.</a:t>
            </a:r>
          </a:p>
          <a:p>
            <a:pPr lvl="1">
              <a:lnSpc>
                <a:spcPct val="90000"/>
              </a:lnSpc>
            </a:pPr>
            <a:r>
              <a:rPr lang="en-US" sz="2400" dirty="0" smtClean="0"/>
              <a:t>* plots </a:t>
            </a:r>
            <a:r>
              <a:rPr lang="en-US" sz="2400" dirty="0"/>
              <a:t>the boundaries of the soils on a map, the map uses an aerial photo as the base</a:t>
            </a:r>
          </a:p>
          <a:p>
            <a:pPr lvl="1">
              <a:lnSpc>
                <a:spcPct val="90000"/>
              </a:lnSpc>
            </a:pPr>
            <a:r>
              <a:rPr lang="en-US" sz="2400" dirty="0" smtClean="0"/>
              <a:t>* makes </a:t>
            </a:r>
            <a:r>
              <a:rPr lang="en-US" sz="2400" dirty="0"/>
              <a:t>predictions about the behavior of </a:t>
            </a:r>
            <a:r>
              <a:rPr lang="en-US" sz="2400" dirty="0" smtClean="0"/>
              <a:t>soils</a:t>
            </a:r>
            <a:endParaRPr lang="en-US" sz="2400" dirty="0"/>
          </a:p>
        </p:txBody>
      </p:sp>
      <p:pic>
        <p:nvPicPr>
          <p:cNvPr id="9" name="Picture 1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971800" y="4953000"/>
            <a:ext cx="1512310" cy="1600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pic>
        <p:nvPicPr>
          <p:cNvPr id="10" name="Picture 5" descr="pedology5_t"/>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a:xfrm>
            <a:off x="152400" y="4953000"/>
            <a:ext cx="2802220" cy="1600200"/>
          </a:xfrm>
          <a:prstGeom prst="rect">
            <a:avLst/>
          </a:prstGeom>
          <a:noFill/>
          <a:ln w="10795">
            <a:noFill/>
            <a:prstDash val="dash"/>
            <a:miter lim="800000"/>
          </a:ln>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 name="Footer Placeholder 1"/>
          <p:cNvSpPr>
            <a:spLocks noGrp="1"/>
          </p:cNvSpPr>
          <p:nvPr>
            <p:ph type="ftr" sz="quarter" idx="11"/>
          </p:nvPr>
        </p:nvSpPr>
        <p:spPr>
          <a:xfrm>
            <a:off x="152400" y="6305550"/>
            <a:ext cx="2895600" cy="476250"/>
          </a:xfrm>
        </p:spPr>
        <p:txBody>
          <a:bodyPr/>
          <a:lstStyle/>
          <a:p>
            <a:r>
              <a:rPr lang="en-US" dirty="0" smtClean="0"/>
              <a:t>© 2013  MAPSS All Rights Reserved</a:t>
            </a:r>
            <a:endParaRPr lang="en-US" dirty="0"/>
          </a:p>
        </p:txBody>
      </p:sp>
      <p:sp>
        <p:nvSpPr>
          <p:cNvPr id="11" name="Slide Number Placeholder 10"/>
          <p:cNvSpPr>
            <a:spLocks noGrp="1"/>
          </p:cNvSpPr>
          <p:nvPr>
            <p:ph type="sldNum" sz="quarter" idx="12"/>
          </p:nvPr>
        </p:nvSpPr>
        <p:spPr/>
        <p:txBody>
          <a:bodyPr/>
          <a:lstStyle/>
          <a:p>
            <a:fld id="{B90BC94E-5489-4443-952A-5FC5BB60645F}" type="slidenum">
              <a:rPr lang="en-US" smtClean="0"/>
              <a:t>13</a:t>
            </a:fld>
            <a:endParaRPr lang="en-US" dirty="0"/>
          </a:p>
        </p:txBody>
      </p:sp>
    </p:spTree>
    <p:extLst>
      <p:ext uri="{BB962C8B-B14F-4D97-AF65-F5344CB8AC3E}">
        <p14:creationId xmlns:p14="http://schemas.microsoft.com/office/powerpoint/2010/main" val="3450355396"/>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274638"/>
            <a:ext cx="8705088" cy="1143000"/>
          </a:xfrm>
        </p:spPr>
        <p:txBody>
          <a:bodyPr>
            <a:normAutofit fontScale="90000"/>
          </a:bodyPr>
          <a:lstStyle/>
          <a:p>
            <a:pPr algn="ctr"/>
            <a:r>
              <a:rPr lang="en-US" dirty="0" smtClean="0"/>
              <a:t>Properties and Interpretations For Lester</a:t>
            </a:r>
            <a:endParaRPr lang="en-US"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363610010"/>
              </p:ext>
            </p:extLst>
          </p:nvPr>
        </p:nvGraphicFramePr>
        <p:xfrm>
          <a:off x="304800" y="1371600"/>
          <a:ext cx="8610600" cy="3840480"/>
        </p:xfrm>
        <a:graphic>
          <a:graphicData uri="http://schemas.openxmlformats.org/drawingml/2006/table">
            <a:tbl>
              <a:tblPr bandRow="1">
                <a:tableStyleId>{35758FB7-9AC5-4552-8A53-C91805E547FA}</a:tableStyleId>
              </a:tblPr>
              <a:tblGrid>
                <a:gridCol w="4038600"/>
                <a:gridCol w="4572000"/>
              </a:tblGrid>
              <a:tr h="296545">
                <a:tc>
                  <a:txBody>
                    <a:bodyPr/>
                    <a:lstStyle/>
                    <a:p>
                      <a:pPr marL="0" marR="0" hangingPunct="0">
                        <a:spcBef>
                          <a:spcPts val="0"/>
                        </a:spcBef>
                        <a:spcAft>
                          <a:spcPts val="0"/>
                        </a:spcAft>
                      </a:pPr>
                      <a:r>
                        <a:rPr lang="en-US" sz="2800" kern="1400" dirty="0" smtClean="0">
                          <a:effectLst/>
                        </a:rPr>
                        <a:t> Slope</a:t>
                      </a:r>
                      <a:endParaRPr lang="en-US" sz="2800" kern="1400" dirty="0">
                        <a:solidFill>
                          <a:srgbClr val="212120"/>
                        </a:solidFill>
                        <a:effectLst/>
                        <a:latin typeface="Times New Roman"/>
                        <a:ea typeface="Times New Roman"/>
                        <a:cs typeface="Times New Roman"/>
                      </a:endParaRPr>
                    </a:p>
                  </a:txBody>
                  <a:tcPr marL="0" marR="0" marT="0" marB="0"/>
                </a:tc>
                <a:tc>
                  <a:txBody>
                    <a:bodyPr/>
                    <a:lstStyle/>
                    <a:p>
                      <a:pPr marL="0" marR="0" hangingPunct="0">
                        <a:spcBef>
                          <a:spcPts val="0"/>
                        </a:spcBef>
                        <a:spcAft>
                          <a:spcPts val="0"/>
                        </a:spcAft>
                      </a:pPr>
                      <a:r>
                        <a:rPr lang="en-US" sz="2800" kern="1400" dirty="0" smtClean="0">
                          <a:effectLst/>
                        </a:rPr>
                        <a:t> 2 </a:t>
                      </a:r>
                      <a:r>
                        <a:rPr lang="en-US" sz="2800" kern="1400" dirty="0">
                          <a:effectLst/>
                        </a:rPr>
                        <a:t>-70%</a:t>
                      </a:r>
                      <a:endParaRPr lang="en-US" sz="2800" kern="1400" dirty="0">
                        <a:solidFill>
                          <a:srgbClr val="212120"/>
                        </a:solidFill>
                        <a:effectLst/>
                        <a:latin typeface="Times New Roman"/>
                        <a:ea typeface="Times New Roman"/>
                        <a:cs typeface="Times New Roman"/>
                      </a:endParaRPr>
                    </a:p>
                  </a:txBody>
                  <a:tcPr marL="0" marR="0" marT="0" marB="0"/>
                </a:tc>
              </a:tr>
              <a:tr h="372745">
                <a:tc>
                  <a:txBody>
                    <a:bodyPr/>
                    <a:lstStyle/>
                    <a:p>
                      <a:pPr marL="0" marR="0" hangingPunct="0">
                        <a:spcBef>
                          <a:spcPts val="0"/>
                        </a:spcBef>
                        <a:spcAft>
                          <a:spcPts val="0"/>
                        </a:spcAft>
                      </a:pPr>
                      <a:r>
                        <a:rPr lang="en-US" sz="2800" kern="1400" dirty="0" smtClean="0">
                          <a:effectLst/>
                        </a:rPr>
                        <a:t> Depth </a:t>
                      </a:r>
                      <a:r>
                        <a:rPr lang="en-US" sz="2800" kern="1400" dirty="0">
                          <a:effectLst/>
                        </a:rPr>
                        <a:t>to Seasonal High </a:t>
                      </a:r>
                      <a:r>
                        <a:rPr lang="en-US" sz="2800" kern="1400" dirty="0" smtClean="0">
                          <a:effectLst/>
                        </a:rPr>
                        <a:t>      </a:t>
                      </a:r>
                    </a:p>
                    <a:p>
                      <a:pPr marL="0" marR="0" hangingPunct="0">
                        <a:spcBef>
                          <a:spcPts val="0"/>
                        </a:spcBef>
                        <a:spcAft>
                          <a:spcPts val="0"/>
                        </a:spcAft>
                      </a:pPr>
                      <a:r>
                        <a:rPr lang="en-US" sz="2800" kern="1400" dirty="0" smtClean="0">
                          <a:effectLst/>
                        </a:rPr>
                        <a:t> Water </a:t>
                      </a:r>
                      <a:r>
                        <a:rPr lang="en-US" sz="2800" kern="1400" dirty="0">
                          <a:effectLst/>
                        </a:rPr>
                        <a:t>Table</a:t>
                      </a:r>
                      <a:endParaRPr lang="en-US" sz="2800" kern="1400" dirty="0">
                        <a:solidFill>
                          <a:srgbClr val="212120"/>
                        </a:solidFill>
                        <a:effectLst/>
                        <a:latin typeface="Times New Roman"/>
                        <a:ea typeface="Times New Roman"/>
                        <a:cs typeface="Times New Roman"/>
                      </a:endParaRPr>
                    </a:p>
                  </a:txBody>
                  <a:tcPr marL="0" marR="0" marT="0" marB="0"/>
                </a:tc>
                <a:tc>
                  <a:txBody>
                    <a:bodyPr/>
                    <a:lstStyle/>
                    <a:p>
                      <a:pPr marL="0" marR="0" hangingPunct="0">
                        <a:spcBef>
                          <a:spcPts val="0"/>
                        </a:spcBef>
                        <a:spcAft>
                          <a:spcPts val="0"/>
                        </a:spcAft>
                      </a:pPr>
                      <a:r>
                        <a:rPr lang="en-US" sz="2800" kern="1400" dirty="0" smtClean="0">
                          <a:effectLst/>
                        </a:rPr>
                        <a:t> &gt; </a:t>
                      </a:r>
                      <a:r>
                        <a:rPr lang="en-US" sz="2800" kern="1400" dirty="0">
                          <a:effectLst/>
                        </a:rPr>
                        <a:t>6 feet in normal years</a:t>
                      </a:r>
                      <a:endParaRPr lang="en-US" sz="2800" kern="1400" dirty="0">
                        <a:solidFill>
                          <a:srgbClr val="212120"/>
                        </a:solidFill>
                        <a:effectLst/>
                        <a:latin typeface="Times New Roman"/>
                        <a:ea typeface="Times New Roman"/>
                        <a:cs typeface="Times New Roman"/>
                      </a:endParaRPr>
                    </a:p>
                  </a:txBody>
                  <a:tcPr marL="0" marR="0" marT="0" marB="0"/>
                </a:tc>
              </a:tr>
              <a:tr h="290195">
                <a:tc>
                  <a:txBody>
                    <a:bodyPr/>
                    <a:lstStyle/>
                    <a:p>
                      <a:pPr marL="0" marR="0" hangingPunct="0">
                        <a:spcBef>
                          <a:spcPts val="0"/>
                        </a:spcBef>
                        <a:spcAft>
                          <a:spcPts val="0"/>
                        </a:spcAft>
                      </a:pPr>
                      <a:r>
                        <a:rPr lang="en-US" sz="2800" kern="1400" dirty="0" smtClean="0">
                          <a:effectLst/>
                        </a:rPr>
                        <a:t> Drainage </a:t>
                      </a:r>
                      <a:r>
                        <a:rPr lang="en-US" sz="2800" kern="1400" dirty="0">
                          <a:effectLst/>
                        </a:rPr>
                        <a:t>Class</a:t>
                      </a:r>
                      <a:endParaRPr lang="en-US" sz="2800" kern="1400" dirty="0">
                        <a:solidFill>
                          <a:srgbClr val="212120"/>
                        </a:solidFill>
                        <a:effectLst/>
                        <a:latin typeface="Times New Roman"/>
                        <a:ea typeface="Times New Roman"/>
                        <a:cs typeface="Times New Roman"/>
                      </a:endParaRPr>
                    </a:p>
                  </a:txBody>
                  <a:tcPr marL="0" marR="0" marT="0" marB="0"/>
                </a:tc>
                <a:tc>
                  <a:txBody>
                    <a:bodyPr/>
                    <a:lstStyle/>
                    <a:p>
                      <a:pPr marL="0" marR="0" hangingPunct="0">
                        <a:spcBef>
                          <a:spcPts val="0"/>
                        </a:spcBef>
                        <a:spcAft>
                          <a:spcPts val="0"/>
                        </a:spcAft>
                      </a:pPr>
                      <a:r>
                        <a:rPr lang="en-US" sz="2800" kern="1400" dirty="0" smtClean="0">
                          <a:effectLst/>
                        </a:rPr>
                        <a:t>  Well </a:t>
                      </a:r>
                      <a:r>
                        <a:rPr lang="en-US" sz="2800" kern="1400" dirty="0">
                          <a:effectLst/>
                        </a:rPr>
                        <a:t>Drained</a:t>
                      </a:r>
                      <a:endParaRPr lang="en-US" sz="2800" kern="1400" dirty="0">
                        <a:solidFill>
                          <a:srgbClr val="212120"/>
                        </a:solidFill>
                        <a:effectLst/>
                        <a:latin typeface="Times New Roman"/>
                        <a:ea typeface="Times New Roman"/>
                        <a:cs typeface="Times New Roman"/>
                      </a:endParaRPr>
                    </a:p>
                  </a:txBody>
                  <a:tcPr marL="0" marR="0" marT="0" marB="0"/>
                </a:tc>
              </a:tr>
              <a:tr h="372745">
                <a:tc>
                  <a:txBody>
                    <a:bodyPr/>
                    <a:lstStyle/>
                    <a:p>
                      <a:pPr marL="0" marR="0" hangingPunct="0">
                        <a:spcBef>
                          <a:spcPts val="0"/>
                        </a:spcBef>
                        <a:spcAft>
                          <a:spcPts val="0"/>
                        </a:spcAft>
                      </a:pPr>
                      <a:r>
                        <a:rPr lang="en-US" sz="2800" kern="1400" dirty="0" smtClean="0">
                          <a:effectLst/>
                        </a:rPr>
                        <a:t> Parent </a:t>
                      </a:r>
                      <a:r>
                        <a:rPr lang="en-US" sz="2800" kern="1400" dirty="0">
                          <a:effectLst/>
                        </a:rPr>
                        <a:t>Material</a:t>
                      </a:r>
                      <a:endParaRPr lang="en-US" sz="2800" kern="1400" dirty="0">
                        <a:solidFill>
                          <a:srgbClr val="212120"/>
                        </a:solidFill>
                        <a:effectLst/>
                        <a:latin typeface="Times New Roman"/>
                        <a:ea typeface="Times New Roman"/>
                        <a:cs typeface="Times New Roman"/>
                      </a:endParaRPr>
                    </a:p>
                  </a:txBody>
                  <a:tcPr marL="0" marR="0" marT="0" marB="0"/>
                </a:tc>
                <a:tc>
                  <a:txBody>
                    <a:bodyPr/>
                    <a:lstStyle/>
                    <a:p>
                      <a:pPr marL="0" marR="0" hangingPunct="0">
                        <a:spcBef>
                          <a:spcPts val="0"/>
                        </a:spcBef>
                        <a:spcAft>
                          <a:spcPts val="0"/>
                        </a:spcAft>
                      </a:pPr>
                      <a:r>
                        <a:rPr lang="en-US" sz="2800" kern="1400" dirty="0" smtClean="0">
                          <a:effectLst/>
                        </a:rPr>
                        <a:t> Calcareous</a:t>
                      </a:r>
                      <a:r>
                        <a:rPr lang="en-US" sz="2800" kern="1400" dirty="0">
                          <a:effectLst/>
                        </a:rPr>
                        <a:t>, loamy glacial till</a:t>
                      </a:r>
                      <a:endParaRPr lang="en-US" sz="2800" kern="1400" dirty="0">
                        <a:solidFill>
                          <a:srgbClr val="212120"/>
                        </a:solidFill>
                        <a:effectLst/>
                        <a:latin typeface="Times New Roman"/>
                        <a:ea typeface="Times New Roman"/>
                        <a:cs typeface="Times New Roman"/>
                      </a:endParaRPr>
                    </a:p>
                  </a:txBody>
                  <a:tcPr marL="0" marR="0" marT="0" marB="0"/>
                </a:tc>
              </a:tr>
              <a:tr h="290195">
                <a:tc>
                  <a:txBody>
                    <a:bodyPr/>
                    <a:lstStyle/>
                    <a:p>
                      <a:pPr marL="0" marR="0" hangingPunct="0">
                        <a:spcBef>
                          <a:spcPts val="0"/>
                        </a:spcBef>
                        <a:spcAft>
                          <a:spcPts val="0"/>
                        </a:spcAft>
                      </a:pPr>
                      <a:r>
                        <a:rPr lang="en-US" sz="2800" kern="1400" dirty="0" smtClean="0">
                          <a:effectLst/>
                        </a:rPr>
                        <a:t> Potential </a:t>
                      </a:r>
                      <a:r>
                        <a:rPr lang="en-US" sz="2800" kern="1400" dirty="0">
                          <a:effectLst/>
                        </a:rPr>
                        <a:t>for Frost Action</a:t>
                      </a:r>
                      <a:endParaRPr lang="en-US" sz="2800" kern="1400" dirty="0">
                        <a:solidFill>
                          <a:srgbClr val="212120"/>
                        </a:solidFill>
                        <a:effectLst/>
                        <a:latin typeface="Times New Roman"/>
                        <a:ea typeface="Times New Roman"/>
                        <a:cs typeface="Times New Roman"/>
                      </a:endParaRPr>
                    </a:p>
                  </a:txBody>
                  <a:tcPr marL="0" marR="0" marT="0" marB="0"/>
                </a:tc>
                <a:tc>
                  <a:txBody>
                    <a:bodyPr/>
                    <a:lstStyle/>
                    <a:p>
                      <a:pPr marL="0" marR="0" hangingPunct="0">
                        <a:spcBef>
                          <a:spcPts val="0"/>
                        </a:spcBef>
                        <a:spcAft>
                          <a:spcPts val="0"/>
                        </a:spcAft>
                      </a:pPr>
                      <a:r>
                        <a:rPr lang="en-US" sz="2800" kern="1400" dirty="0" smtClean="0">
                          <a:effectLst/>
                        </a:rPr>
                        <a:t> Moderate</a:t>
                      </a:r>
                      <a:endParaRPr lang="en-US" sz="2800" kern="1400" dirty="0">
                        <a:solidFill>
                          <a:srgbClr val="212120"/>
                        </a:solidFill>
                        <a:effectLst/>
                        <a:latin typeface="Times New Roman"/>
                        <a:ea typeface="Times New Roman"/>
                        <a:cs typeface="Times New Roman"/>
                      </a:endParaRPr>
                    </a:p>
                  </a:txBody>
                  <a:tcPr marL="0" marR="0" marT="0" marB="0"/>
                </a:tc>
              </a:tr>
              <a:tr h="372745">
                <a:tc>
                  <a:txBody>
                    <a:bodyPr/>
                    <a:lstStyle/>
                    <a:p>
                      <a:pPr marL="0" marR="0" hangingPunct="0">
                        <a:spcBef>
                          <a:spcPts val="0"/>
                        </a:spcBef>
                        <a:spcAft>
                          <a:spcPts val="0"/>
                        </a:spcAft>
                      </a:pPr>
                      <a:r>
                        <a:rPr lang="en-US" sz="2800" kern="1400" dirty="0" smtClean="0">
                          <a:effectLst/>
                        </a:rPr>
                        <a:t> Acres </a:t>
                      </a:r>
                      <a:r>
                        <a:rPr lang="en-US" sz="2800" kern="1400" dirty="0">
                          <a:effectLst/>
                        </a:rPr>
                        <a:t>Mapped in </a:t>
                      </a:r>
                      <a:r>
                        <a:rPr lang="en-US" sz="2800" kern="1400" dirty="0" smtClean="0">
                          <a:effectLst/>
                        </a:rPr>
                        <a:t>MN</a:t>
                      </a:r>
                      <a:endParaRPr lang="en-US" sz="2800" kern="1400" dirty="0">
                        <a:solidFill>
                          <a:srgbClr val="212120"/>
                        </a:solidFill>
                        <a:effectLst/>
                        <a:latin typeface="Times New Roman"/>
                        <a:ea typeface="Times New Roman"/>
                        <a:cs typeface="Times New Roman"/>
                      </a:endParaRPr>
                    </a:p>
                  </a:txBody>
                  <a:tcPr marL="0" marR="0" marT="0" marB="0"/>
                </a:tc>
                <a:tc>
                  <a:txBody>
                    <a:bodyPr/>
                    <a:lstStyle/>
                    <a:p>
                      <a:pPr marL="0" marR="0" hangingPunct="0">
                        <a:spcBef>
                          <a:spcPts val="0"/>
                        </a:spcBef>
                        <a:spcAft>
                          <a:spcPts val="0"/>
                        </a:spcAft>
                      </a:pPr>
                      <a:r>
                        <a:rPr lang="en-US" sz="2800" kern="1400" dirty="0" smtClean="0">
                          <a:effectLst/>
                        </a:rPr>
                        <a:t> Approximately </a:t>
                      </a:r>
                      <a:r>
                        <a:rPr lang="en-US" sz="2800" kern="1400" dirty="0">
                          <a:effectLst/>
                        </a:rPr>
                        <a:t>400,000</a:t>
                      </a:r>
                      <a:endParaRPr lang="en-US" sz="2800" kern="1400" dirty="0">
                        <a:solidFill>
                          <a:srgbClr val="212120"/>
                        </a:solidFill>
                        <a:effectLst/>
                        <a:latin typeface="Times New Roman"/>
                        <a:ea typeface="Times New Roman"/>
                        <a:cs typeface="Times New Roman"/>
                      </a:endParaRPr>
                    </a:p>
                  </a:txBody>
                  <a:tcPr marL="0" marR="0" marT="0" marB="0"/>
                </a:tc>
              </a:tr>
              <a:tr h="377825">
                <a:tc>
                  <a:txBody>
                    <a:bodyPr/>
                    <a:lstStyle/>
                    <a:p>
                      <a:pPr marL="0" marR="0" hangingPunct="0">
                        <a:spcBef>
                          <a:spcPts val="0"/>
                        </a:spcBef>
                        <a:spcAft>
                          <a:spcPts val="0"/>
                        </a:spcAft>
                      </a:pPr>
                      <a:r>
                        <a:rPr lang="en-US" sz="2800" kern="1400" dirty="0" smtClean="0">
                          <a:effectLst/>
                        </a:rPr>
                        <a:t> Prime </a:t>
                      </a:r>
                      <a:r>
                        <a:rPr lang="en-US" sz="2800" kern="1400" dirty="0">
                          <a:effectLst/>
                        </a:rPr>
                        <a:t>Farmland</a:t>
                      </a:r>
                      <a:endParaRPr lang="en-US" sz="2800" kern="1400" dirty="0">
                        <a:solidFill>
                          <a:srgbClr val="212120"/>
                        </a:solidFill>
                        <a:effectLst/>
                        <a:latin typeface="Times New Roman"/>
                        <a:ea typeface="Times New Roman"/>
                        <a:cs typeface="Times New Roman"/>
                      </a:endParaRPr>
                    </a:p>
                  </a:txBody>
                  <a:tcPr marL="0" marR="0" marT="0" marB="0"/>
                </a:tc>
                <a:tc>
                  <a:txBody>
                    <a:bodyPr/>
                    <a:lstStyle/>
                    <a:p>
                      <a:pPr marL="0" marR="0" hangingPunct="0">
                        <a:spcBef>
                          <a:spcPts val="0"/>
                        </a:spcBef>
                        <a:spcAft>
                          <a:spcPts val="0"/>
                        </a:spcAft>
                      </a:pPr>
                      <a:r>
                        <a:rPr lang="en-US" sz="2800" kern="1400" dirty="0" smtClean="0">
                          <a:effectLst/>
                        </a:rPr>
                        <a:t> On </a:t>
                      </a:r>
                      <a:r>
                        <a:rPr lang="en-US" sz="2800" kern="1400" dirty="0">
                          <a:effectLst/>
                        </a:rPr>
                        <a:t>slopes of less than 6%</a:t>
                      </a:r>
                      <a:endParaRPr lang="en-US" sz="2800" kern="1400" dirty="0">
                        <a:solidFill>
                          <a:srgbClr val="212120"/>
                        </a:solidFill>
                        <a:effectLst/>
                        <a:latin typeface="Times New Roman"/>
                        <a:ea typeface="Times New Roman"/>
                        <a:cs typeface="Times New Roman"/>
                      </a:endParaRPr>
                    </a:p>
                  </a:txBody>
                  <a:tcPr marL="0" marR="0" marT="0" marB="0"/>
                </a:tc>
              </a:tr>
            </a:tbl>
          </a:graphicData>
        </a:graphic>
      </p:graphicFrame>
      <p:sp>
        <p:nvSpPr>
          <p:cNvPr id="6" name="TextBox 5"/>
          <p:cNvSpPr txBox="1"/>
          <p:nvPr/>
        </p:nvSpPr>
        <p:spPr>
          <a:xfrm>
            <a:off x="304800" y="5182850"/>
            <a:ext cx="8458200" cy="1446550"/>
          </a:xfrm>
          <a:prstGeom prst="rect">
            <a:avLst/>
          </a:prstGeom>
          <a:noFill/>
        </p:spPr>
        <p:txBody>
          <a:bodyPr wrap="square" rtlCol="0">
            <a:spAutoFit/>
          </a:bodyPr>
          <a:lstStyle/>
          <a:p>
            <a:r>
              <a:rPr lang="en-US" sz="2200" dirty="0"/>
              <a:t>Scientists </a:t>
            </a:r>
            <a:r>
              <a:rPr lang="en-US" sz="2200" dirty="0" smtClean="0"/>
              <a:t>classify </a:t>
            </a:r>
            <a:r>
              <a:rPr lang="en-US" sz="2200" dirty="0"/>
              <a:t>soils according to a National taxonomic key (NRCS Keys to Soil Taxonomy, 11</a:t>
            </a:r>
            <a:r>
              <a:rPr lang="en-US" sz="2200" baseline="30000" dirty="0"/>
              <a:t>th</a:t>
            </a:r>
            <a:r>
              <a:rPr lang="en-US" sz="2200" dirty="0"/>
              <a:t> Edition, 2010 ).   </a:t>
            </a:r>
            <a:r>
              <a:rPr lang="en-US" sz="2200" b="1" dirty="0" smtClean="0"/>
              <a:t>Lester </a:t>
            </a:r>
            <a:r>
              <a:rPr lang="en-US" sz="2200" b="1" dirty="0"/>
              <a:t>is classified as a:</a:t>
            </a:r>
            <a:r>
              <a:rPr lang="en-US" sz="2200" dirty="0"/>
              <a:t> </a:t>
            </a:r>
            <a:r>
              <a:rPr lang="en-US" sz="2200" i="1" dirty="0"/>
              <a:t>Mollic Hapludalf, fine-loamy, mixed, superactive, mesic</a:t>
            </a:r>
            <a:r>
              <a:rPr lang="en-US" sz="2200" dirty="0" smtClean="0"/>
              <a:t>.</a:t>
            </a:r>
            <a:endParaRPr lang="en-US" sz="2200" dirty="0"/>
          </a:p>
        </p:txBody>
      </p:sp>
      <p:sp>
        <p:nvSpPr>
          <p:cNvPr id="3" name="Footer Placeholder 2"/>
          <p:cNvSpPr>
            <a:spLocks noGrp="1"/>
          </p:cNvSpPr>
          <p:nvPr>
            <p:ph type="ftr" sz="quarter" idx="11"/>
          </p:nvPr>
        </p:nvSpPr>
        <p:spPr>
          <a:xfrm>
            <a:off x="76200" y="6305550"/>
            <a:ext cx="2895600" cy="476250"/>
          </a:xfrm>
        </p:spPr>
        <p:txBody>
          <a:bodyPr/>
          <a:lstStyle/>
          <a:p>
            <a:r>
              <a:rPr lang="en-US" dirty="0" smtClean="0"/>
              <a:t>© 2013  MAPSS All Rights Reserved</a:t>
            </a:r>
            <a:endParaRPr lang="en-US" dirty="0"/>
          </a:p>
        </p:txBody>
      </p:sp>
      <p:sp>
        <p:nvSpPr>
          <p:cNvPr id="5" name="Slide Number Placeholder 4"/>
          <p:cNvSpPr>
            <a:spLocks noGrp="1"/>
          </p:cNvSpPr>
          <p:nvPr>
            <p:ph type="sldNum" sz="quarter" idx="12"/>
          </p:nvPr>
        </p:nvSpPr>
        <p:spPr/>
        <p:txBody>
          <a:bodyPr/>
          <a:lstStyle/>
          <a:p>
            <a:fld id="{B90BC94E-5489-4443-952A-5FC5BB60645F}" type="slidenum">
              <a:rPr lang="en-US" smtClean="0"/>
              <a:t>14</a:t>
            </a:fld>
            <a:endParaRPr lang="en-US" dirty="0"/>
          </a:p>
        </p:txBody>
      </p:sp>
    </p:spTree>
    <p:extLst>
      <p:ext uri="{BB962C8B-B14F-4D97-AF65-F5344CB8AC3E}">
        <p14:creationId xmlns:p14="http://schemas.microsoft.com/office/powerpoint/2010/main" val="1589645915"/>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2895600" y="274638"/>
            <a:ext cx="6038088" cy="1143000"/>
          </a:xfrm>
        </p:spPr>
        <p:txBody>
          <a:bodyPr/>
          <a:lstStyle/>
          <a:p>
            <a:pPr algn="ctr"/>
            <a:r>
              <a:rPr lang="en-US" dirty="0" smtClean="0"/>
              <a:t>A Lester Soil Profile</a:t>
            </a:r>
            <a:endParaRPr lang="en-US" dirty="0"/>
          </a:p>
        </p:txBody>
      </p:sp>
      <p:pic>
        <p:nvPicPr>
          <p:cNvPr id="4" name="Content Placeholder 3"/>
          <p:cNvPicPr>
            <a:picLocks noGrp="1" noChangeAspect="1"/>
          </p:cNvPicPr>
          <p:nvPr>
            <p:ph idx="1"/>
          </p:nvPr>
        </p:nvPicPr>
        <p:blipFill>
          <a:blip r:embed="rId3" cstate="screen">
            <a:extLst>
              <a:ext uri="{BEBA8EAE-BF5A-486C-A8C5-ECC9F3942E4B}">
                <a14:imgProps xmlns:a14="http://schemas.microsoft.com/office/drawing/2010/main">
                  <a14:imgLayer r:embed="rId4">
                    <a14:imgEffect>
                      <a14:sharpenSoften amount="9000"/>
                    </a14:imgEffect>
                    <a14:imgEffect>
                      <a14:brightnessContrast bright="9000" contrast="9000"/>
                    </a14:imgEffect>
                  </a14:imgLayer>
                </a14:imgProps>
              </a:ext>
              <a:ext uri="{28A0092B-C50C-407E-A947-70E740481C1C}">
                <a14:useLocalDpi xmlns:a14="http://schemas.microsoft.com/office/drawing/2010/main"/>
              </a:ext>
            </a:extLst>
          </a:blip>
          <a:stretch>
            <a:fillRect/>
          </a:stretch>
        </p:blipFill>
        <p:spPr>
          <a:xfrm>
            <a:off x="838200" y="228600"/>
            <a:ext cx="1981200" cy="6248400"/>
          </a:xfrm>
        </p:spPr>
      </p:pic>
      <p:sp>
        <p:nvSpPr>
          <p:cNvPr id="6" name="TextBox 5"/>
          <p:cNvSpPr txBox="1"/>
          <p:nvPr/>
        </p:nvSpPr>
        <p:spPr>
          <a:xfrm>
            <a:off x="3352800" y="1313145"/>
            <a:ext cx="5410200" cy="4832093"/>
          </a:xfrm>
          <a:prstGeom prst="rect">
            <a:avLst/>
          </a:prstGeom>
          <a:noFill/>
        </p:spPr>
        <p:txBody>
          <a:bodyPr wrap="square" rtlCol="0">
            <a:spAutoFit/>
          </a:bodyPr>
          <a:lstStyle/>
          <a:p>
            <a:pPr marL="457200" indent="-457200" hangingPunct="0">
              <a:buFont typeface="Arial" pitchFamily="34" charset="0"/>
              <a:buChar char="•"/>
            </a:pPr>
            <a:r>
              <a:rPr lang="en-US" sz="2800" dirty="0"/>
              <a:t>This monolith is a Lester soil profile as it would look if you dug a hole straight down into the </a:t>
            </a:r>
            <a:r>
              <a:rPr lang="en-US" sz="2800" dirty="0" smtClean="0"/>
              <a:t>soil to 78 inches.</a:t>
            </a:r>
          </a:p>
          <a:p>
            <a:pPr marL="457200" indent="-457200" hangingPunct="0">
              <a:buFont typeface="Arial" pitchFamily="34" charset="0"/>
              <a:buChar char="•"/>
            </a:pPr>
            <a:r>
              <a:rPr lang="en-US" sz="2800" dirty="0" smtClean="0"/>
              <a:t>The </a:t>
            </a:r>
            <a:r>
              <a:rPr lang="en-US" sz="2800" dirty="0"/>
              <a:t>color, texture and structure </a:t>
            </a:r>
            <a:r>
              <a:rPr lang="en-US" sz="2800" dirty="0" smtClean="0"/>
              <a:t>change </a:t>
            </a:r>
            <a:r>
              <a:rPr lang="en-US" sz="2800" dirty="0"/>
              <a:t>as you </a:t>
            </a:r>
            <a:r>
              <a:rPr lang="en-US" sz="2800" dirty="0" smtClean="0"/>
              <a:t>go deeper into the earth.  </a:t>
            </a:r>
          </a:p>
          <a:p>
            <a:pPr marL="457200" indent="-457200" hangingPunct="0">
              <a:buFont typeface="Arial" pitchFamily="34" charset="0"/>
              <a:buChar char="•"/>
            </a:pPr>
            <a:r>
              <a:rPr lang="en-US" sz="2800" dirty="0" smtClean="0"/>
              <a:t>Soil </a:t>
            </a:r>
            <a:r>
              <a:rPr lang="en-US" sz="2800" dirty="0"/>
              <a:t>scientists describe the layers as “horizons” using the scientific notation on the right side of the monolith. </a:t>
            </a:r>
            <a:r>
              <a:rPr lang="en-US" dirty="0"/>
              <a:t> </a:t>
            </a:r>
          </a:p>
        </p:txBody>
      </p:sp>
      <p:sp>
        <p:nvSpPr>
          <p:cNvPr id="3" name="Footer Placeholder 2"/>
          <p:cNvSpPr>
            <a:spLocks noGrp="1"/>
          </p:cNvSpPr>
          <p:nvPr>
            <p:ph type="ftr" sz="quarter" idx="11"/>
          </p:nvPr>
        </p:nvSpPr>
        <p:spPr>
          <a:xfrm>
            <a:off x="76200" y="6353528"/>
            <a:ext cx="2895600" cy="476250"/>
          </a:xfrm>
        </p:spPr>
        <p:txBody>
          <a:bodyPr/>
          <a:lstStyle/>
          <a:p>
            <a:r>
              <a:rPr lang="en-US" dirty="0" smtClean="0"/>
              <a:t>© 2013  MAPSS All Rights Reserved</a:t>
            </a:r>
            <a:endParaRPr lang="en-US" dirty="0"/>
          </a:p>
        </p:txBody>
      </p:sp>
      <p:sp>
        <p:nvSpPr>
          <p:cNvPr id="5" name="Slide Number Placeholder 4"/>
          <p:cNvSpPr>
            <a:spLocks noGrp="1"/>
          </p:cNvSpPr>
          <p:nvPr>
            <p:ph type="sldNum" sz="quarter" idx="12"/>
          </p:nvPr>
        </p:nvSpPr>
        <p:spPr/>
        <p:txBody>
          <a:bodyPr/>
          <a:lstStyle/>
          <a:p>
            <a:fld id="{B90BC94E-5489-4443-952A-5FC5BB60645F}" type="slidenum">
              <a:rPr lang="en-US" smtClean="0"/>
              <a:t>15</a:t>
            </a:fld>
            <a:endParaRPr lang="en-US" dirty="0"/>
          </a:p>
        </p:txBody>
      </p:sp>
    </p:spTree>
    <p:extLst>
      <p:ext uri="{BB962C8B-B14F-4D97-AF65-F5344CB8AC3E}">
        <p14:creationId xmlns:p14="http://schemas.microsoft.com/office/powerpoint/2010/main" val="36285726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anim calcmode="lin" valueType="num">
                                      <p:cBhvr additive="base">
                                        <p:cTn id="7" dur="500" fill="hold"/>
                                        <p:tgtEl>
                                          <p:spTgt spid="6">
                                            <p:txEl>
                                              <p:pRg st="1" end="1"/>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6">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nodeType="clickEffect">
                                  <p:stCondLst>
                                    <p:cond delay="0"/>
                                  </p:stCondLst>
                                  <p:childTnLst>
                                    <p:set>
                                      <p:cBhvr>
                                        <p:cTn id="12" dur="1" fill="hold">
                                          <p:stCondLst>
                                            <p:cond delay="0"/>
                                          </p:stCondLst>
                                        </p:cTn>
                                        <p:tgtEl>
                                          <p:spTgt spid="6">
                                            <p:txEl>
                                              <p:pRg st="2" end="2"/>
                                            </p:txEl>
                                          </p:spTgt>
                                        </p:tgtEl>
                                        <p:attrNameLst>
                                          <p:attrName>style.visibility</p:attrName>
                                        </p:attrNameLst>
                                      </p:cBhvr>
                                      <p:to>
                                        <p:strVal val="visible"/>
                                      </p:to>
                                    </p:set>
                                    <p:anim calcmode="lin" valueType="num">
                                      <p:cBhvr additive="base">
                                        <p:cTn id="13" dur="500" fill="hold"/>
                                        <p:tgtEl>
                                          <p:spTgt spid="6">
                                            <p:txEl>
                                              <p:pRg st="2" end="2"/>
                                            </p:txEl>
                                          </p:spTgt>
                                        </p:tgtEl>
                                        <p:attrNameLst>
                                          <p:attrName>ppt_x</p:attrName>
                                        </p:attrNameLst>
                                      </p:cBhvr>
                                      <p:tavLst>
                                        <p:tav tm="0">
                                          <p:val>
                                            <p:strVal val="1+#ppt_w/2"/>
                                          </p:val>
                                        </p:tav>
                                        <p:tav tm="100000">
                                          <p:val>
                                            <p:strVal val="#ppt_x"/>
                                          </p:val>
                                        </p:tav>
                                      </p:tavLst>
                                    </p:anim>
                                    <p:anim calcmode="lin" valueType="num">
                                      <p:cBhvr additive="base">
                                        <p:cTn id="14" dur="500" fill="hold"/>
                                        <p:tgtEl>
                                          <p:spTgt spid="6">
                                            <p:txEl>
                                              <p:pRg st="2" end="2"/>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274638"/>
            <a:ext cx="8628888" cy="1143000"/>
          </a:xfrm>
        </p:spPr>
        <p:txBody>
          <a:bodyPr/>
          <a:lstStyle/>
          <a:p>
            <a:pPr algn="ctr"/>
            <a:r>
              <a:rPr lang="en-US" dirty="0" smtClean="0"/>
              <a:t>Lester Soil Horizons</a:t>
            </a:r>
            <a:endParaRPr lang="en-US" dirty="0"/>
          </a:p>
        </p:txBody>
      </p:sp>
      <p:pic>
        <p:nvPicPr>
          <p:cNvPr id="4" name="Content Placeholder 3"/>
          <p:cNvPicPr>
            <a:picLocks noGrp="1" noChangeAspect="1"/>
          </p:cNvPicPr>
          <p:nvPr>
            <p:ph idx="1"/>
          </p:nvPr>
        </p:nvPicPr>
        <p:blipFill>
          <a:blip r:embed="rId3" cstate="screen">
            <a:extLst>
              <a:ext uri="{28A0092B-C50C-407E-A947-70E740481C1C}">
                <a14:useLocalDpi xmlns:a14="http://schemas.microsoft.com/office/drawing/2010/main"/>
              </a:ext>
            </a:extLst>
          </a:blip>
          <a:stretch>
            <a:fillRect/>
          </a:stretch>
        </p:blipFill>
        <p:spPr>
          <a:xfrm>
            <a:off x="152400" y="990600"/>
            <a:ext cx="1676400" cy="5552460"/>
          </a:xfrm>
        </p:spPr>
      </p:pic>
      <p:sp>
        <p:nvSpPr>
          <p:cNvPr id="7" name="TextBox 6"/>
          <p:cNvSpPr txBox="1"/>
          <p:nvPr/>
        </p:nvSpPr>
        <p:spPr>
          <a:xfrm>
            <a:off x="2095500" y="1313145"/>
            <a:ext cx="4152900" cy="4708981"/>
          </a:xfrm>
          <a:prstGeom prst="rect">
            <a:avLst/>
          </a:prstGeom>
          <a:noFill/>
        </p:spPr>
        <p:txBody>
          <a:bodyPr wrap="square" rtlCol="0">
            <a:spAutoFit/>
          </a:bodyPr>
          <a:lstStyle/>
          <a:p>
            <a:pPr hangingPunct="0"/>
            <a:r>
              <a:rPr lang="en-US" sz="2000" dirty="0"/>
              <a:t>The following is a brief description of each horizon</a:t>
            </a:r>
            <a:r>
              <a:rPr lang="en-US" sz="2000" dirty="0" smtClean="0"/>
              <a:t>: </a:t>
            </a:r>
          </a:p>
          <a:p>
            <a:pPr hangingPunct="0"/>
            <a:endParaRPr lang="en-US" sz="2000" b="1" dirty="0"/>
          </a:p>
          <a:p>
            <a:pPr hangingPunct="0"/>
            <a:r>
              <a:rPr lang="en-US" sz="2000" b="1" dirty="0" smtClean="0"/>
              <a:t>The A </a:t>
            </a:r>
            <a:r>
              <a:rPr lang="en-US" sz="2000" b="1" dirty="0"/>
              <a:t>Horizon</a:t>
            </a:r>
            <a:r>
              <a:rPr lang="en-US" sz="2000" dirty="0"/>
              <a:t> – This is the surface horizon.  It is darker than other horizons as it contains the most organic matter.  </a:t>
            </a:r>
            <a:endParaRPr lang="en-US" sz="2000" dirty="0" smtClean="0"/>
          </a:p>
          <a:p>
            <a:pPr hangingPunct="0"/>
            <a:endParaRPr lang="en-US" sz="2000" dirty="0"/>
          </a:p>
          <a:p>
            <a:pPr hangingPunct="0"/>
            <a:r>
              <a:rPr lang="en-US" sz="2000" dirty="0" smtClean="0"/>
              <a:t>Organic </a:t>
            </a:r>
            <a:r>
              <a:rPr lang="en-US" sz="2000" dirty="0"/>
              <a:t>matter coats and stains the soil particles.   </a:t>
            </a:r>
            <a:endParaRPr lang="en-US" sz="2000" dirty="0" smtClean="0"/>
          </a:p>
          <a:p>
            <a:pPr hangingPunct="0"/>
            <a:endParaRPr lang="en-US" sz="2000" dirty="0"/>
          </a:p>
          <a:p>
            <a:pPr hangingPunct="0"/>
            <a:r>
              <a:rPr lang="en-US" sz="2000" dirty="0" smtClean="0"/>
              <a:t>The </a:t>
            </a:r>
            <a:r>
              <a:rPr lang="en-US" sz="2000" dirty="0"/>
              <a:t>organic matter comes from </a:t>
            </a:r>
            <a:r>
              <a:rPr lang="en-US" sz="2000" dirty="0" smtClean="0"/>
              <a:t>                             annual </a:t>
            </a:r>
            <a:r>
              <a:rPr lang="en-US" sz="2000" dirty="0"/>
              <a:t>accumulation of plant </a:t>
            </a:r>
            <a:r>
              <a:rPr lang="en-US" sz="2000" dirty="0" smtClean="0"/>
              <a:t>                                material </a:t>
            </a:r>
            <a:r>
              <a:rPr lang="en-US" sz="2000" dirty="0"/>
              <a:t>that decomposes </a:t>
            </a:r>
            <a:r>
              <a:rPr lang="en-US" sz="2000" dirty="0" smtClean="0"/>
              <a:t>                                                 in </a:t>
            </a:r>
            <a:r>
              <a:rPr lang="en-US" sz="2000" dirty="0"/>
              <a:t>the soil each year.  </a:t>
            </a:r>
          </a:p>
        </p:txBody>
      </p:sp>
      <p:cxnSp>
        <p:nvCxnSpPr>
          <p:cNvPr id="5" name="Straight Arrow Connector 4"/>
          <p:cNvCxnSpPr/>
          <p:nvPr/>
        </p:nvCxnSpPr>
        <p:spPr>
          <a:xfrm flipH="1" flipV="1">
            <a:off x="1295400" y="1310640"/>
            <a:ext cx="800100" cy="1280160"/>
          </a:xfrm>
          <a:prstGeom prst="straightConnector1">
            <a:avLst/>
          </a:prstGeom>
          <a:ln w="38100">
            <a:solidFill>
              <a:srgbClr val="C00000"/>
            </a:solidFill>
            <a:tailEnd type="arrow"/>
          </a:ln>
        </p:spPr>
        <p:style>
          <a:lnRef idx="1">
            <a:schemeClr val="accent1"/>
          </a:lnRef>
          <a:fillRef idx="0">
            <a:schemeClr val="accent1"/>
          </a:fillRef>
          <a:effectRef idx="0">
            <a:schemeClr val="accent1"/>
          </a:effectRef>
          <a:fontRef idx="minor">
            <a:schemeClr val="tx1"/>
          </a:fontRef>
        </p:style>
      </p:cxnSp>
      <p:pic>
        <p:nvPicPr>
          <p:cNvPr id="6" name="Picture 5" descr="leaf_litter"/>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248400" y="4495800"/>
            <a:ext cx="2641600" cy="1905000"/>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2"/>
          <p:cNvPicPr>
            <a:picLocks noChangeAspect="1"/>
          </p:cNvPicPr>
          <p:nvPr/>
        </p:nvPicPr>
        <p:blipFill>
          <a:blip r:embed="rId5"/>
          <a:stretch>
            <a:fillRect/>
          </a:stretch>
        </p:blipFill>
        <p:spPr>
          <a:xfrm>
            <a:off x="6477000" y="1676400"/>
            <a:ext cx="2323635" cy="2197100"/>
          </a:xfrm>
          <a:prstGeom prst="rect">
            <a:avLst/>
          </a:prstGeom>
        </p:spPr>
      </p:pic>
      <p:cxnSp>
        <p:nvCxnSpPr>
          <p:cNvPr id="8" name="Straight Arrow Connector 7"/>
          <p:cNvCxnSpPr/>
          <p:nvPr/>
        </p:nvCxnSpPr>
        <p:spPr>
          <a:xfrm flipV="1">
            <a:off x="6134100" y="2362200"/>
            <a:ext cx="647700" cy="60960"/>
          </a:xfrm>
          <a:prstGeom prst="straightConnector1">
            <a:avLst/>
          </a:prstGeom>
          <a:ln w="38100">
            <a:solidFill>
              <a:srgbClr val="C00000"/>
            </a:solidFill>
            <a:tailEnd type="arrow"/>
          </a:ln>
        </p:spPr>
        <p:style>
          <a:lnRef idx="1">
            <a:schemeClr val="accent1"/>
          </a:lnRef>
          <a:fillRef idx="0">
            <a:schemeClr val="accent1"/>
          </a:fillRef>
          <a:effectRef idx="0">
            <a:schemeClr val="accent1"/>
          </a:effectRef>
          <a:fontRef idx="minor">
            <a:schemeClr val="tx1"/>
          </a:fontRef>
        </p:style>
      </p:cxnSp>
      <p:sp>
        <p:nvSpPr>
          <p:cNvPr id="9" name="Footer Placeholder 8"/>
          <p:cNvSpPr>
            <a:spLocks noGrp="1"/>
          </p:cNvSpPr>
          <p:nvPr>
            <p:ph type="ftr" sz="quarter" idx="11"/>
          </p:nvPr>
        </p:nvSpPr>
        <p:spPr>
          <a:xfrm>
            <a:off x="76200" y="6400800"/>
            <a:ext cx="2895600" cy="476250"/>
          </a:xfrm>
        </p:spPr>
        <p:txBody>
          <a:bodyPr/>
          <a:lstStyle/>
          <a:p>
            <a:r>
              <a:rPr lang="en-US" dirty="0" smtClean="0"/>
              <a:t>© 2013  MAPSS All Rights Reserved</a:t>
            </a:r>
            <a:endParaRPr lang="en-US" dirty="0"/>
          </a:p>
        </p:txBody>
      </p:sp>
      <p:sp>
        <p:nvSpPr>
          <p:cNvPr id="10" name="Slide Number Placeholder 9"/>
          <p:cNvSpPr>
            <a:spLocks noGrp="1"/>
          </p:cNvSpPr>
          <p:nvPr>
            <p:ph type="sldNum" sz="quarter" idx="12"/>
          </p:nvPr>
        </p:nvSpPr>
        <p:spPr/>
        <p:txBody>
          <a:bodyPr/>
          <a:lstStyle/>
          <a:p>
            <a:fld id="{B90BC94E-5489-4443-952A-5FC5BB60645F}" type="slidenum">
              <a:rPr lang="en-US" smtClean="0"/>
              <a:t>16</a:t>
            </a:fld>
            <a:endParaRPr lang="en-US" dirty="0"/>
          </a:p>
        </p:txBody>
      </p:sp>
    </p:spTree>
    <p:extLst>
      <p:ext uri="{BB962C8B-B14F-4D97-AF65-F5344CB8AC3E}">
        <p14:creationId xmlns:p14="http://schemas.microsoft.com/office/powerpoint/2010/main" val="1138985871"/>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274638"/>
            <a:ext cx="8628888" cy="1143000"/>
          </a:xfrm>
        </p:spPr>
        <p:txBody>
          <a:bodyPr/>
          <a:lstStyle/>
          <a:p>
            <a:pPr algn="ctr"/>
            <a:r>
              <a:rPr lang="en-US" dirty="0" smtClean="0"/>
              <a:t>Lester Soil Horizons</a:t>
            </a:r>
            <a:endParaRPr lang="en-US" dirty="0"/>
          </a:p>
        </p:txBody>
      </p:sp>
      <p:pic>
        <p:nvPicPr>
          <p:cNvPr id="4" name="Content Placeholder 3"/>
          <p:cNvPicPr>
            <a:picLocks noGrp="1" noChangeAspect="1"/>
          </p:cNvPicPr>
          <p:nvPr>
            <p:ph idx="1"/>
          </p:nvPr>
        </p:nvPicPr>
        <p:blipFill>
          <a:blip r:embed="rId3" cstate="screen">
            <a:extLst>
              <a:ext uri="{28A0092B-C50C-407E-A947-70E740481C1C}">
                <a14:useLocalDpi xmlns:a14="http://schemas.microsoft.com/office/drawing/2010/main"/>
              </a:ext>
            </a:extLst>
          </a:blip>
          <a:stretch>
            <a:fillRect/>
          </a:stretch>
        </p:blipFill>
        <p:spPr>
          <a:xfrm>
            <a:off x="152400" y="990600"/>
            <a:ext cx="1676400" cy="5552460"/>
          </a:xfrm>
        </p:spPr>
      </p:pic>
      <p:sp>
        <p:nvSpPr>
          <p:cNvPr id="12" name="TextBox 11"/>
          <p:cNvSpPr txBox="1"/>
          <p:nvPr/>
        </p:nvSpPr>
        <p:spPr>
          <a:xfrm>
            <a:off x="2343912" y="1752600"/>
            <a:ext cx="4285488" cy="4462760"/>
          </a:xfrm>
          <a:prstGeom prst="rect">
            <a:avLst/>
          </a:prstGeom>
          <a:noFill/>
        </p:spPr>
        <p:txBody>
          <a:bodyPr wrap="square" rtlCol="0">
            <a:spAutoFit/>
          </a:bodyPr>
          <a:lstStyle/>
          <a:p>
            <a:pPr hangingPunct="0"/>
            <a:r>
              <a:rPr lang="en-US" sz="2400" b="1" dirty="0" smtClean="0"/>
              <a:t>The E </a:t>
            </a:r>
            <a:r>
              <a:rPr lang="en-US" sz="2400" b="1" dirty="0"/>
              <a:t>Horizon</a:t>
            </a:r>
            <a:r>
              <a:rPr lang="en-US" sz="2400" dirty="0"/>
              <a:t> –</a:t>
            </a:r>
            <a:r>
              <a:rPr lang="en-US" sz="2000" dirty="0"/>
              <a:t> This horizon is </a:t>
            </a:r>
            <a:r>
              <a:rPr lang="en-US" sz="2000" dirty="0" smtClean="0"/>
              <a:t>lighter in color than horizons above or below.  The E has been </a:t>
            </a:r>
            <a:r>
              <a:rPr lang="en-US" sz="2000" dirty="0"/>
              <a:t>leached of clay and organic matter by water movement through the soil.  </a:t>
            </a:r>
            <a:endParaRPr lang="en-US" sz="2000" dirty="0" smtClean="0"/>
          </a:p>
          <a:p>
            <a:pPr hangingPunct="0"/>
            <a:endParaRPr lang="en-US" sz="2000" dirty="0"/>
          </a:p>
          <a:p>
            <a:pPr hangingPunct="0"/>
            <a:r>
              <a:rPr lang="en-US" sz="2000" dirty="0" smtClean="0"/>
              <a:t>Soils </a:t>
            </a:r>
            <a:r>
              <a:rPr lang="en-US" sz="2000" dirty="0"/>
              <a:t>that </a:t>
            </a:r>
            <a:r>
              <a:rPr lang="en-US" sz="2000" dirty="0" smtClean="0"/>
              <a:t>have formed under a                            forest have these </a:t>
            </a:r>
            <a:r>
              <a:rPr lang="en-US" sz="2000" dirty="0"/>
              <a:t>horizons as the </a:t>
            </a:r>
            <a:r>
              <a:rPr lang="en-US" sz="2000" dirty="0" smtClean="0"/>
              <a:t>                 decomposing </a:t>
            </a:r>
            <a:r>
              <a:rPr lang="en-US" sz="2000" dirty="0"/>
              <a:t>leaf litter is more </a:t>
            </a:r>
            <a:r>
              <a:rPr lang="en-US" sz="2000" dirty="0" smtClean="0"/>
              <a:t>                            acid creating a more intensive                               leaching zone. </a:t>
            </a:r>
          </a:p>
          <a:p>
            <a:pPr hangingPunct="0"/>
            <a:endParaRPr lang="en-US" sz="2000" dirty="0"/>
          </a:p>
          <a:p>
            <a:pPr hangingPunct="0"/>
            <a:r>
              <a:rPr lang="en-US" sz="2000" dirty="0" smtClean="0"/>
              <a:t>Soils </a:t>
            </a:r>
            <a:r>
              <a:rPr lang="en-US" sz="2000" dirty="0"/>
              <a:t>that have </a:t>
            </a:r>
            <a:r>
              <a:rPr lang="en-US" sz="2000" dirty="0" smtClean="0"/>
              <a:t>formed under prairie grasses typically </a:t>
            </a:r>
            <a:r>
              <a:rPr lang="en-US" sz="2000" dirty="0"/>
              <a:t>lack E horizons</a:t>
            </a:r>
            <a:r>
              <a:rPr lang="en-US" sz="2000" dirty="0" smtClean="0"/>
              <a:t>.</a:t>
            </a:r>
            <a:r>
              <a:rPr lang="en-US" sz="2000" dirty="0"/>
              <a:t> </a:t>
            </a:r>
          </a:p>
        </p:txBody>
      </p:sp>
      <p:cxnSp>
        <p:nvCxnSpPr>
          <p:cNvPr id="13" name="Straight Arrow Connector 12"/>
          <p:cNvCxnSpPr/>
          <p:nvPr/>
        </p:nvCxnSpPr>
        <p:spPr>
          <a:xfrm flipH="1" flipV="1">
            <a:off x="1429512" y="1752600"/>
            <a:ext cx="914400" cy="190500"/>
          </a:xfrm>
          <a:prstGeom prst="straightConnector1">
            <a:avLst/>
          </a:prstGeom>
          <a:ln w="38100">
            <a:solidFill>
              <a:srgbClr val="C00000"/>
            </a:solidFill>
            <a:tailEnd type="arrow"/>
          </a:ln>
        </p:spPr>
        <p:style>
          <a:lnRef idx="1">
            <a:schemeClr val="accent1"/>
          </a:lnRef>
          <a:fillRef idx="0">
            <a:schemeClr val="accent1"/>
          </a:fillRef>
          <a:effectRef idx="0">
            <a:schemeClr val="accent1"/>
          </a:effectRef>
          <a:fontRef idx="minor">
            <a:schemeClr val="tx1"/>
          </a:fontRef>
        </p:style>
      </p:cxnSp>
      <p:pic>
        <p:nvPicPr>
          <p:cNvPr id="6" name="Picture 5" descr="dufflaye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629400" y="4572000"/>
            <a:ext cx="1905000" cy="1778000"/>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2"/>
          <p:cNvPicPr>
            <a:picLocks noChangeAspect="1"/>
          </p:cNvPicPr>
          <p:nvPr/>
        </p:nvPicPr>
        <p:blipFill>
          <a:blip r:embed="rId5"/>
          <a:stretch>
            <a:fillRect/>
          </a:stretch>
        </p:blipFill>
        <p:spPr>
          <a:xfrm>
            <a:off x="6705600" y="1905000"/>
            <a:ext cx="2146300" cy="1707031"/>
          </a:xfrm>
          <a:prstGeom prst="rect">
            <a:avLst/>
          </a:prstGeom>
        </p:spPr>
      </p:pic>
      <p:cxnSp>
        <p:nvCxnSpPr>
          <p:cNvPr id="8" name="Straight Arrow Connector 7"/>
          <p:cNvCxnSpPr/>
          <p:nvPr/>
        </p:nvCxnSpPr>
        <p:spPr>
          <a:xfrm>
            <a:off x="6400800" y="2133600"/>
            <a:ext cx="838200" cy="381000"/>
          </a:xfrm>
          <a:prstGeom prst="straightConnector1">
            <a:avLst/>
          </a:prstGeom>
          <a:ln w="38100">
            <a:solidFill>
              <a:srgbClr val="C00000"/>
            </a:solidFill>
            <a:tailEnd type="arrow"/>
          </a:ln>
        </p:spPr>
        <p:style>
          <a:lnRef idx="1">
            <a:schemeClr val="accent1"/>
          </a:lnRef>
          <a:fillRef idx="0">
            <a:schemeClr val="accent1"/>
          </a:fillRef>
          <a:effectRef idx="0">
            <a:schemeClr val="accent1"/>
          </a:effectRef>
          <a:fontRef idx="minor">
            <a:schemeClr val="tx1"/>
          </a:fontRef>
        </p:style>
      </p:cxnSp>
      <p:sp>
        <p:nvSpPr>
          <p:cNvPr id="5" name="Footer Placeholder 4"/>
          <p:cNvSpPr>
            <a:spLocks noGrp="1"/>
          </p:cNvSpPr>
          <p:nvPr>
            <p:ph type="ftr" sz="quarter" idx="11"/>
          </p:nvPr>
        </p:nvSpPr>
        <p:spPr>
          <a:xfrm>
            <a:off x="76200" y="6305550"/>
            <a:ext cx="2895600" cy="476250"/>
          </a:xfrm>
        </p:spPr>
        <p:txBody>
          <a:bodyPr/>
          <a:lstStyle/>
          <a:p>
            <a:r>
              <a:rPr lang="en-US" dirty="0" smtClean="0"/>
              <a:t>© 2013  MAPSS All Rights Reserved</a:t>
            </a:r>
            <a:endParaRPr lang="en-US" dirty="0"/>
          </a:p>
        </p:txBody>
      </p:sp>
      <p:sp>
        <p:nvSpPr>
          <p:cNvPr id="7" name="Slide Number Placeholder 6"/>
          <p:cNvSpPr>
            <a:spLocks noGrp="1"/>
          </p:cNvSpPr>
          <p:nvPr>
            <p:ph type="sldNum" sz="quarter" idx="12"/>
          </p:nvPr>
        </p:nvSpPr>
        <p:spPr/>
        <p:txBody>
          <a:bodyPr/>
          <a:lstStyle/>
          <a:p>
            <a:fld id="{B90BC94E-5489-4443-952A-5FC5BB60645F}" type="slidenum">
              <a:rPr lang="en-US" smtClean="0"/>
              <a:t>17</a:t>
            </a:fld>
            <a:endParaRPr lang="en-US" dirty="0"/>
          </a:p>
        </p:txBody>
      </p:sp>
    </p:spTree>
    <p:extLst>
      <p:ext uri="{BB962C8B-B14F-4D97-AF65-F5344CB8AC3E}">
        <p14:creationId xmlns:p14="http://schemas.microsoft.com/office/powerpoint/2010/main" val="1659335788"/>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274638"/>
            <a:ext cx="8628888" cy="1143000"/>
          </a:xfrm>
        </p:spPr>
        <p:txBody>
          <a:bodyPr/>
          <a:lstStyle/>
          <a:p>
            <a:pPr algn="ctr"/>
            <a:r>
              <a:rPr lang="en-US" dirty="0" smtClean="0"/>
              <a:t>Lester Soil Horizons</a:t>
            </a:r>
            <a:endParaRPr lang="en-US" dirty="0"/>
          </a:p>
        </p:txBody>
      </p:sp>
      <p:pic>
        <p:nvPicPr>
          <p:cNvPr id="4" name="Content Placeholder 3"/>
          <p:cNvPicPr>
            <a:picLocks noGrp="1" noChangeAspect="1"/>
          </p:cNvPicPr>
          <p:nvPr>
            <p:ph idx="1"/>
          </p:nvPr>
        </p:nvPicPr>
        <p:blipFill>
          <a:blip r:embed="rId3" cstate="screen">
            <a:extLst>
              <a:ext uri="{28A0092B-C50C-407E-A947-70E740481C1C}">
                <a14:useLocalDpi xmlns:a14="http://schemas.microsoft.com/office/drawing/2010/main"/>
              </a:ext>
            </a:extLst>
          </a:blip>
          <a:stretch>
            <a:fillRect/>
          </a:stretch>
        </p:blipFill>
        <p:spPr>
          <a:xfrm>
            <a:off x="152400" y="990600"/>
            <a:ext cx="1676400" cy="5552460"/>
          </a:xfrm>
        </p:spPr>
      </p:pic>
      <p:sp>
        <p:nvSpPr>
          <p:cNvPr id="9" name="TextBox 8"/>
          <p:cNvSpPr txBox="1"/>
          <p:nvPr/>
        </p:nvSpPr>
        <p:spPr>
          <a:xfrm>
            <a:off x="1981200" y="1219200"/>
            <a:ext cx="4191000" cy="4770537"/>
          </a:xfrm>
          <a:prstGeom prst="rect">
            <a:avLst/>
          </a:prstGeom>
          <a:noFill/>
        </p:spPr>
        <p:txBody>
          <a:bodyPr wrap="square" rtlCol="0">
            <a:spAutoFit/>
          </a:bodyPr>
          <a:lstStyle/>
          <a:p>
            <a:pPr hangingPunct="0"/>
            <a:r>
              <a:rPr lang="en-US" sz="2400" b="1" dirty="0" smtClean="0"/>
              <a:t>The Bt </a:t>
            </a:r>
            <a:r>
              <a:rPr lang="en-US" sz="2400" b="1" dirty="0"/>
              <a:t>Horizon</a:t>
            </a:r>
            <a:r>
              <a:rPr lang="en-US" sz="2400" dirty="0"/>
              <a:t> – </a:t>
            </a:r>
            <a:r>
              <a:rPr lang="en-US" sz="2000" dirty="0"/>
              <a:t>This horizon has clay accumulation that leached from the horizons above. </a:t>
            </a:r>
            <a:r>
              <a:rPr lang="en-US" sz="2000" dirty="0" smtClean="0"/>
              <a:t> ( t = clay)</a:t>
            </a:r>
          </a:p>
          <a:p>
            <a:pPr hangingPunct="0"/>
            <a:endParaRPr lang="en-US" sz="2000" dirty="0"/>
          </a:p>
          <a:p>
            <a:pPr hangingPunct="0"/>
            <a:r>
              <a:rPr lang="en-US" sz="2000" dirty="0" smtClean="0"/>
              <a:t>This </a:t>
            </a:r>
            <a:r>
              <a:rPr lang="en-US" sz="2000" dirty="0"/>
              <a:t>layer has the most clay in the Lester profile and has the most effect on water movement, </a:t>
            </a:r>
            <a:r>
              <a:rPr lang="en-US" sz="2000" dirty="0" smtClean="0"/>
              <a:t>(slower) density (higher), and ease of root movement (harder).   </a:t>
            </a:r>
          </a:p>
          <a:p>
            <a:pPr hangingPunct="0"/>
            <a:endParaRPr lang="en-US" sz="2000" dirty="0"/>
          </a:p>
          <a:p>
            <a:pPr hangingPunct="0"/>
            <a:r>
              <a:rPr lang="en-US" sz="2000" dirty="0" smtClean="0"/>
              <a:t>The </a:t>
            </a:r>
            <a:r>
              <a:rPr lang="en-US" sz="2000" dirty="0"/>
              <a:t>lower part of this horizon </a:t>
            </a:r>
            <a:r>
              <a:rPr lang="en-US" sz="2000" dirty="0" smtClean="0"/>
              <a:t>                                 has </a:t>
            </a:r>
            <a:r>
              <a:rPr lang="en-US" sz="2000" dirty="0"/>
              <a:t>the most clay and organic </a:t>
            </a:r>
            <a:r>
              <a:rPr lang="en-US" sz="2000" dirty="0" smtClean="0"/>
              <a:t>                             coatings </a:t>
            </a:r>
            <a:r>
              <a:rPr lang="en-US" sz="2000" dirty="0"/>
              <a:t>in root and earth worm </a:t>
            </a:r>
            <a:r>
              <a:rPr lang="en-US" sz="2000" dirty="0" smtClean="0"/>
              <a:t>                            pores </a:t>
            </a:r>
            <a:r>
              <a:rPr lang="en-US" sz="2000" dirty="0"/>
              <a:t>and faces of </a:t>
            </a:r>
            <a:r>
              <a:rPr lang="en-US" sz="2000" dirty="0" smtClean="0"/>
              <a:t>peds, thus                                        it looks a little darker</a:t>
            </a:r>
            <a:endParaRPr lang="en-US" sz="2000" dirty="0"/>
          </a:p>
        </p:txBody>
      </p:sp>
      <p:cxnSp>
        <p:nvCxnSpPr>
          <p:cNvPr id="12" name="Straight Arrow Connector 11"/>
          <p:cNvCxnSpPr/>
          <p:nvPr/>
        </p:nvCxnSpPr>
        <p:spPr>
          <a:xfrm flipH="1">
            <a:off x="1219200" y="2057400"/>
            <a:ext cx="762000" cy="457200"/>
          </a:xfrm>
          <a:prstGeom prst="straightConnector1">
            <a:avLst/>
          </a:prstGeom>
          <a:ln w="38100">
            <a:solidFill>
              <a:srgbClr val="C00000"/>
            </a:solidFill>
            <a:tailEnd type="arrow"/>
          </a:ln>
        </p:spPr>
        <p:style>
          <a:lnRef idx="1">
            <a:schemeClr val="accent1"/>
          </a:lnRef>
          <a:fillRef idx="0">
            <a:schemeClr val="accent1"/>
          </a:fillRef>
          <a:effectRef idx="0">
            <a:schemeClr val="accent1"/>
          </a:effectRef>
          <a:fontRef idx="minor">
            <a:schemeClr val="tx1"/>
          </a:fontRef>
        </p:style>
      </p:cxnSp>
      <p:cxnSp>
        <p:nvCxnSpPr>
          <p:cNvPr id="7" name="Straight Arrow Connector 6"/>
          <p:cNvCxnSpPr/>
          <p:nvPr/>
        </p:nvCxnSpPr>
        <p:spPr>
          <a:xfrm flipH="1" flipV="1">
            <a:off x="990600" y="3657600"/>
            <a:ext cx="990600" cy="1447800"/>
          </a:xfrm>
          <a:prstGeom prst="straightConnector1">
            <a:avLst/>
          </a:prstGeom>
          <a:ln w="38100">
            <a:solidFill>
              <a:srgbClr val="C00000"/>
            </a:solidFill>
            <a:tailEnd type="arrow"/>
          </a:ln>
        </p:spPr>
        <p:style>
          <a:lnRef idx="1">
            <a:schemeClr val="accent1"/>
          </a:lnRef>
          <a:fillRef idx="0">
            <a:schemeClr val="accent1"/>
          </a:fillRef>
          <a:effectRef idx="0">
            <a:schemeClr val="accent1"/>
          </a:effectRef>
          <a:fontRef idx="minor">
            <a:schemeClr val="tx1"/>
          </a:fontRef>
        </p:style>
      </p:cxnSp>
      <p:pic>
        <p:nvPicPr>
          <p:cNvPr id="10" name="Picture 8" descr="clayfilm"/>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934200" y="4800600"/>
            <a:ext cx="1862050" cy="1600200"/>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7"/>
          <p:cNvPicPr>
            <a:picLocks noChangeAspect="1"/>
          </p:cNvPicPr>
          <p:nvPr/>
        </p:nvPicPr>
        <p:blipFill>
          <a:blip r:embed="rId5"/>
          <a:stretch>
            <a:fillRect/>
          </a:stretch>
        </p:blipFill>
        <p:spPr>
          <a:xfrm>
            <a:off x="6096000" y="1752600"/>
            <a:ext cx="2890790" cy="2743200"/>
          </a:xfrm>
          <a:prstGeom prst="rect">
            <a:avLst/>
          </a:prstGeom>
        </p:spPr>
      </p:pic>
      <p:cxnSp>
        <p:nvCxnSpPr>
          <p:cNvPr id="13" name="Straight Arrow Connector 12"/>
          <p:cNvCxnSpPr/>
          <p:nvPr/>
        </p:nvCxnSpPr>
        <p:spPr>
          <a:xfrm flipV="1">
            <a:off x="5486400" y="4114800"/>
            <a:ext cx="1219200" cy="609600"/>
          </a:xfrm>
          <a:prstGeom prst="straightConnector1">
            <a:avLst/>
          </a:prstGeom>
          <a:ln w="38100">
            <a:solidFill>
              <a:srgbClr val="C00000"/>
            </a:solidFill>
            <a:tailEnd type="arrow"/>
          </a:ln>
        </p:spPr>
        <p:style>
          <a:lnRef idx="1">
            <a:schemeClr val="accent1"/>
          </a:lnRef>
          <a:fillRef idx="0">
            <a:schemeClr val="accent1"/>
          </a:fillRef>
          <a:effectRef idx="0">
            <a:schemeClr val="accent1"/>
          </a:effectRef>
          <a:fontRef idx="minor">
            <a:schemeClr val="tx1"/>
          </a:fontRef>
        </p:style>
      </p:cxnSp>
      <p:sp>
        <p:nvSpPr>
          <p:cNvPr id="3" name="Footer Placeholder 2"/>
          <p:cNvSpPr>
            <a:spLocks noGrp="1"/>
          </p:cNvSpPr>
          <p:nvPr>
            <p:ph type="ftr" sz="quarter" idx="11"/>
          </p:nvPr>
        </p:nvSpPr>
        <p:spPr>
          <a:xfrm>
            <a:off x="76200" y="6305550"/>
            <a:ext cx="2895600" cy="476250"/>
          </a:xfrm>
        </p:spPr>
        <p:txBody>
          <a:bodyPr/>
          <a:lstStyle/>
          <a:p>
            <a:r>
              <a:rPr lang="en-US" dirty="0" smtClean="0"/>
              <a:t>© 2013  MAPSS All Rights Reserved</a:t>
            </a:r>
            <a:endParaRPr lang="en-US" dirty="0"/>
          </a:p>
        </p:txBody>
      </p:sp>
      <p:sp>
        <p:nvSpPr>
          <p:cNvPr id="5" name="Slide Number Placeholder 4"/>
          <p:cNvSpPr>
            <a:spLocks noGrp="1"/>
          </p:cNvSpPr>
          <p:nvPr>
            <p:ph type="sldNum" sz="quarter" idx="12"/>
          </p:nvPr>
        </p:nvSpPr>
        <p:spPr/>
        <p:txBody>
          <a:bodyPr/>
          <a:lstStyle/>
          <a:p>
            <a:fld id="{B90BC94E-5489-4443-952A-5FC5BB60645F}" type="slidenum">
              <a:rPr lang="en-US" smtClean="0"/>
              <a:t>18</a:t>
            </a:fld>
            <a:endParaRPr lang="en-US" dirty="0"/>
          </a:p>
        </p:txBody>
      </p:sp>
    </p:spTree>
    <p:extLst>
      <p:ext uri="{BB962C8B-B14F-4D97-AF65-F5344CB8AC3E}">
        <p14:creationId xmlns:p14="http://schemas.microsoft.com/office/powerpoint/2010/main" val="2613239442"/>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274638"/>
            <a:ext cx="8628888" cy="1143000"/>
          </a:xfrm>
        </p:spPr>
        <p:txBody>
          <a:bodyPr/>
          <a:lstStyle/>
          <a:p>
            <a:pPr algn="ctr"/>
            <a:r>
              <a:rPr lang="en-US" dirty="0" smtClean="0"/>
              <a:t>Lester Soil Horizons</a:t>
            </a:r>
            <a:endParaRPr lang="en-US" dirty="0"/>
          </a:p>
        </p:txBody>
      </p:sp>
      <p:pic>
        <p:nvPicPr>
          <p:cNvPr id="4" name="Content Placeholder 3"/>
          <p:cNvPicPr>
            <a:picLocks noGrp="1" noChangeAspect="1"/>
          </p:cNvPicPr>
          <p:nvPr>
            <p:ph idx="1"/>
          </p:nvPr>
        </p:nvPicPr>
        <p:blipFill>
          <a:blip r:embed="rId3" cstate="screen">
            <a:extLst>
              <a:ext uri="{28A0092B-C50C-407E-A947-70E740481C1C}">
                <a14:useLocalDpi xmlns:a14="http://schemas.microsoft.com/office/drawing/2010/main"/>
              </a:ext>
            </a:extLst>
          </a:blip>
          <a:stretch>
            <a:fillRect/>
          </a:stretch>
        </p:blipFill>
        <p:spPr>
          <a:xfrm>
            <a:off x="152400" y="990600"/>
            <a:ext cx="1676400" cy="5552460"/>
          </a:xfrm>
        </p:spPr>
      </p:pic>
      <p:sp>
        <p:nvSpPr>
          <p:cNvPr id="10" name="TextBox 9"/>
          <p:cNvSpPr txBox="1"/>
          <p:nvPr/>
        </p:nvSpPr>
        <p:spPr>
          <a:xfrm>
            <a:off x="2057400" y="1225690"/>
            <a:ext cx="4876800" cy="5078313"/>
          </a:xfrm>
          <a:prstGeom prst="rect">
            <a:avLst/>
          </a:prstGeom>
          <a:noFill/>
        </p:spPr>
        <p:txBody>
          <a:bodyPr wrap="square" rtlCol="0">
            <a:spAutoFit/>
          </a:bodyPr>
          <a:lstStyle/>
          <a:p>
            <a:pPr hangingPunct="0"/>
            <a:r>
              <a:rPr lang="en-US" sz="2400" b="1" dirty="0" smtClean="0"/>
              <a:t>The Bk </a:t>
            </a:r>
            <a:r>
              <a:rPr lang="en-US" sz="2400" b="1" dirty="0"/>
              <a:t>Horizon</a:t>
            </a:r>
            <a:r>
              <a:rPr lang="en-US" sz="2400" dirty="0"/>
              <a:t> – Calcium carbonate (lime) accumulates in this </a:t>
            </a:r>
            <a:r>
              <a:rPr lang="en-US" sz="2400" dirty="0" smtClean="0"/>
              <a:t>horizon. (k = calcium carbonate)</a:t>
            </a:r>
          </a:p>
          <a:p>
            <a:pPr hangingPunct="0"/>
            <a:endParaRPr lang="en-US" sz="2400" dirty="0"/>
          </a:p>
          <a:p>
            <a:pPr hangingPunct="0"/>
            <a:r>
              <a:rPr lang="en-US" sz="2000" dirty="0" smtClean="0"/>
              <a:t>The parent material (till) was high in lime and the lime leached </a:t>
            </a:r>
            <a:r>
              <a:rPr lang="en-US" sz="2000" dirty="0"/>
              <a:t>from the surface when the soil was first forming about 12,000 years before present. </a:t>
            </a:r>
            <a:endParaRPr lang="en-US" sz="2000" dirty="0" smtClean="0"/>
          </a:p>
          <a:p>
            <a:pPr hangingPunct="0"/>
            <a:r>
              <a:rPr lang="en-US" sz="2000" dirty="0" smtClean="0"/>
              <a:t> </a:t>
            </a:r>
            <a:endParaRPr lang="en-US" sz="2000" dirty="0"/>
          </a:p>
          <a:p>
            <a:pPr hangingPunct="0"/>
            <a:r>
              <a:rPr lang="en-US" sz="2000" dirty="0" smtClean="0"/>
              <a:t>Because of the lime this horizon                            has a </a:t>
            </a:r>
            <a:r>
              <a:rPr lang="en-US" sz="2000" dirty="0"/>
              <a:t>higher pH than </a:t>
            </a:r>
            <a:r>
              <a:rPr lang="en-US" sz="2000" dirty="0" smtClean="0"/>
              <a:t>horizons above.</a:t>
            </a:r>
          </a:p>
          <a:p>
            <a:pPr hangingPunct="0"/>
            <a:r>
              <a:rPr lang="en-US" sz="2000" dirty="0" smtClean="0"/>
              <a:t> </a:t>
            </a:r>
            <a:endParaRPr lang="en-US" sz="2000" dirty="0"/>
          </a:p>
          <a:p>
            <a:pPr hangingPunct="0"/>
            <a:r>
              <a:rPr lang="en-US" sz="2000" dirty="0" smtClean="0"/>
              <a:t>This horizon will bubble or fizz when HCl is added to the soil. </a:t>
            </a:r>
            <a:r>
              <a:rPr lang="en-US" sz="2400" dirty="0"/>
              <a:t> </a:t>
            </a:r>
          </a:p>
        </p:txBody>
      </p:sp>
      <p:cxnSp>
        <p:nvCxnSpPr>
          <p:cNvPr id="12" name="Straight Arrow Connector 11"/>
          <p:cNvCxnSpPr/>
          <p:nvPr/>
        </p:nvCxnSpPr>
        <p:spPr>
          <a:xfrm flipH="1">
            <a:off x="1295400" y="2324100"/>
            <a:ext cx="762000" cy="2552700"/>
          </a:xfrm>
          <a:prstGeom prst="straightConnector1">
            <a:avLst/>
          </a:prstGeom>
          <a:ln w="38100">
            <a:solidFill>
              <a:srgbClr val="C00000"/>
            </a:solidFill>
            <a:tailEnd type="arrow"/>
          </a:ln>
        </p:spPr>
        <p:style>
          <a:lnRef idx="1">
            <a:schemeClr val="accent1"/>
          </a:lnRef>
          <a:fillRef idx="0">
            <a:schemeClr val="accent1"/>
          </a:fillRef>
          <a:effectRef idx="0">
            <a:schemeClr val="accent1"/>
          </a:effectRef>
          <a:fontRef idx="minor">
            <a:schemeClr val="tx1"/>
          </a:fontRef>
        </p:style>
      </p:cxnSp>
      <p:pic>
        <p:nvPicPr>
          <p:cNvPr id="7" name="Picture 12" descr="desmionbubbl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934200" y="4648200"/>
            <a:ext cx="2057400" cy="2036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4"/>
          <p:cNvPicPr>
            <a:picLocks noChangeAspect="1"/>
          </p:cNvPicPr>
          <p:nvPr/>
        </p:nvPicPr>
        <p:blipFill>
          <a:blip r:embed="rId5"/>
          <a:stretch>
            <a:fillRect/>
          </a:stretch>
        </p:blipFill>
        <p:spPr>
          <a:xfrm>
            <a:off x="6858000" y="1905000"/>
            <a:ext cx="2224968" cy="2209800"/>
          </a:xfrm>
          <a:prstGeom prst="rect">
            <a:avLst/>
          </a:prstGeom>
        </p:spPr>
      </p:pic>
      <p:cxnSp>
        <p:nvCxnSpPr>
          <p:cNvPr id="9" name="Straight Arrow Connector 8"/>
          <p:cNvCxnSpPr/>
          <p:nvPr/>
        </p:nvCxnSpPr>
        <p:spPr>
          <a:xfrm>
            <a:off x="6172200" y="2286000"/>
            <a:ext cx="1371600" cy="76200"/>
          </a:xfrm>
          <a:prstGeom prst="straightConnector1">
            <a:avLst/>
          </a:prstGeom>
          <a:ln w="38100">
            <a:solidFill>
              <a:srgbClr val="C00000"/>
            </a:solidFill>
            <a:tailEnd type="arrow"/>
          </a:ln>
        </p:spPr>
        <p:style>
          <a:lnRef idx="1">
            <a:schemeClr val="accent1"/>
          </a:lnRef>
          <a:fillRef idx="0">
            <a:schemeClr val="accent1"/>
          </a:fillRef>
          <a:effectRef idx="0">
            <a:schemeClr val="accent1"/>
          </a:effectRef>
          <a:fontRef idx="minor">
            <a:schemeClr val="tx1"/>
          </a:fontRef>
        </p:style>
      </p:cxnSp>
      <p:cxnSp>
        <p:nvCxnSpPr>
          <p:cNvPr id="13" name="Straight Arrow Connector 12"/>
          <p:cNvCxnSpPr/>
          <p:nvPr/>
        </p:nvCxnSpPr>
        <p:spPr>
          <a:xfrm>
            <a:off x="6553200" y="5867400"/>
            <a:ext cx="914400" cy="76200"/>
          </a:xfrm>
          <a:prstGeom prst="straightConnector1">
            <a:avLst/>
          </a:prstGeom>
          <a:ln w="38100">
            <a:solidFill>
              <a:srgbClr val="C00000"/>
            </a:solidFill>
            <a:tailEnd type="arrow"/>
          </a:ln>
        </p:spPr>
        <p:style>
          <a:lnRef idx="1">
            <a:schemeClr val="accent1"/>
          </a:lnRef>
          <a:fillRef idx="0">
            <a:schemeClr val="accent1"/>
          </a:fillRef>
          <a:effectRef idx="0">
            <a:schemeClr val="accent1"/>
          </a:effectRef>
          <a:fontRef idx="minor">
            <a:schemeClr val="tx1"/>
          </a:fontRef>
        </p:style>
      </p:cxnSp>
      <p:sp>
        <p:nvSpPr>
          <p:cNvPr id="3" name="Footer Placeholder 2"/>
          <p:cNvSpPr>
            <a:spLocks noGrp="1"/>
          </p:cNvSpPr>
          <p:nvPr>
            <p:ph type="ftr" sz="quarter" idx="11"/>
          </p:nvPr>
        </p:nvSpPr>
        <p:spPr>
          <a:xfrm>
            <a:off x="76200" y="6305550"/>
            <a:ext cx="2895600" cy="476250"/>
          </a:xfrm>
        </p:spPr>
        <p:txBody>
          <a:bodyPr/>
          <a:lstStyle/>
          <a:p>
            <a:r>
              <a:rPr lang="en-US" dirty="0" smtClean="0"/>
              <a:t>© 2013  MAPSS All Rights Reserved</a:t>
            </a:r>
            <a:endParaRPr lang="en-US" dirty="0"/>
          </a:p>
        </p:txBody>
      </p:sp>
      <p:sp>
        <p:nvSpPr>
          <p:cNvPr id="6" name="Slide Number Placeholder 5"/>
          <p:cNvSpPr>
            <a:spLocks noGrp="1"/>
          </p:cNvSpPr>
          <p:nvPr>
            <p:ph type="sldNum" sz="quarter" idx="12"/>
          </p:nvPr>
        </p:nvSpPr>
        <p:spPr/>
        <p:txBody>
          <a:bodyPr/>
          <a:lstStyle/>
          <a:p>
            <a:fld id="{B90BC94E-5489-4443-952A-5FC5BB60645F}" type="slidenum">
              <a:rPr lang="en-US" smtClean="0"/>
              <a:t>19</a:t>
            </a:fld>
            <a:endParaRPr lang="en-US" dirty="0"/>
          </a:p>
        </p:txBody>
      </p:sp>
    </p:spTree>
    <p:extLst>
      <p:ext uri="{BB962C8B-B14F-4D97-AF65-F5344CB8AC3E}">
        <p14:creationId xmlns:p14="http://schemas.microsoft.com/office/powerpoint/2010/main" val="393243504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lesterfounder.jpg"/>
          <p:cNvPicPr>
            <a:picLocks noChangeAspect="1"/>
          </p:cNvPicPr>
          <p:nvPr/>
        </p:nvPicPr>
        <p:blipFill>
          <a:blip r:embed="rId2" cstate="print"/>
          <a:stretch>
            <a:fillRect/>
          </a:stretch>
        </p:blipFill>
        <p:spPr>
          <a:xfrm>
            <a:off x="332772" y="228600"/>
            <a:ext cx="1828800" cy="1365504"/>
          </a:xfrm>
          <a:prstGeom prst="rect">
            <a:avLst/>
          </a:prstGeom>
        </p:spPr>
      </p:pic>
      <p:sp>
        <p:nvSpPr>
          <p:cNvPr id="2" name="Title 1"/>
          <p:cNvSpPr>
            <a:spLocks noGrp="1"/>
          </p:cNvSpPr>
          <p:nvPr>
            <p:ph type="title"/>
          </p:nvPr>
        </p:nvSpPr>
        <p:spPr>
          <a:xfrm>
            <a:off x="2057400" y="304800"/>
            <a:ext cx="6876288" cy="1143000"/>
          </a:xfrm>
        </p:spPr>
        <p:txBody>
          <a:bodyPr>
            <a:normAutofit fontScale="90000"/>
          </a:bodyPr>
          <a:lstStyle/>
          <a:p>
            <a:pPr algn="ctr"/>
            <a:r>
              <a:rPr lang="en-US" dirty="0" smtClean="0"/>
              <a:t>The Naming of Lester Prairie</a:t>
            </a:r>
            <a:endParaRPr lang="en-US" dirty="0"/>
          </a:p>
        </p:txBody>
      </p:sp>
      <p:sp>
        <p:nvSpPr>
          <p:cNvPr id="3" name="Content Placeholder 2"/>
          <p:cNvSpPr>
            <a:spLocks noGrp="1"/>
          </p:cNvSpPr>
          <p:nvPr>
            <p:ph idx="1"/>
          </p:nvPr>
        </p:nvSpPr>
        <p:spPr>
          <a:xfrm>
            <a:off x="228600" y="1830288"/>
            <a:ext cx="8686800" cy="4570512"/>
          </a:xfrm>
        </p:spPr>
        <p:txBody>
          <a:bodyPr>
            <a:normAutofit/>
          </a:bodyPr>
          <a:lstStyle/>
          <a:p>
            <a:r>
              <a:rPr lang="en-US" dirty="0"/>
              <a:t>Lester Prairie was named “Lester” in honor of </a:t>
            </a:r>
            <a:r>
              <a:rPr lang="en-US" dirty="0" smtClean="0"/>
              <a:t>John and Maria </a:t>
            </a:r>
            <a:r>
              <a:rPr lang="en-US" dirty="0"/>
              <a:t>Lester and </a:t>
            </a:r>
            <a:r>
              <a:rPr lang="en-US" dirty="0" smtClean="0"/>
              <a:t>their </a:t>
            </a:r>
            <a:r>
              <a:rPr lang="en-US" dirty="0"/>
              <a:t>family, who settled in the area, and “Prairie” for the little prairie on which it was situated.</a:t>
            </a:r>
          </a:p>
          <a:p>
            <a:r>
              <a:rPr lang="en-US" dirty="0" smtClean="0"/>
              <a:t>In 1856 when </a:t>
            </a:r>
            <a:r>
              <a:rPr lang="en-US" dirty="0"/>
              <a:t>the prairie opened up, they staked their </a:t>
            </a:r>
            <a:r>
              <a:rPr lang="en-US" dirty="0" smtClean="0"/>
              <a:t>homestead.</a:t>
            </a:r>
            <a:r>
              <a:rPr lang="en-US" dirty="0"/>
              <a:t> </a:t>
            </a:r>
            <a:endParaRPr lang="en-US" dirty="0" smtClean="0"/>
          </a:p>
          <a:p>
            <a:r>
              <a:rPr lang="en-US" dirty="0"/>
              <a:t>The Lester farm is on the NW ¼ of the section that the town of </a:t>
            </a:r>
            <a:r>
              <a:rPr lang="en-US" dirty="0" smtClean="0"/>
              <a:t>Lester </a:t>
            </a:r>
            <a:r>
              <a:rPr lang="en-US" dirty="0"/>
              <a:t>Prairie sits on. </a:t>
            </a:r>
            <a:endParaRPr lang="en-US" dirty="0" smtClean="0"/>
          </a:p>
          <a:p>
            <a:pPr marL="82296" indent="0">
              <a:buNone/>
            </a:pPr>
            <a:endParaRPr lang="en-US" dirty="0"/>
          </a:p>
        </p:txBody>
      </p:sp>
      <p:sp>
        <p:nvSpPr>
          <p:cNvPr id="5" name="TextBox 4"/>
          <p:cNvSpPr txBox="1"/>
          <p:nvPr/>
        </p:nvSpPr>
        <p:spPr>
          <a:xfrm>
            <a:off x="533400" y="5943600"/>
            <a:ext cx="4800600" cy="430887"/>
          </a:xfrm>
          <a:prstGeom prst="rect">
            <a:avLst/>
          </a:prstGeom>
          <a:noFill/>
        </p:spPr>
        <p:txBody>
          <a:bodyPr wrap="square" rtlCol="0">
            <a:spAutoFit/>
          </a:bodyPr>
          <a:lstStyle/>
          <a:p>
            <a:r>
              <a:rPr lang="en-US" sz="1100" dirty="0" smtClean="0"/>
              <a:t>Photo of John and Maria Lester used with permission from the                                                                               Lester Prairie Herald Journal/McLeod County Historical society</a:t>
            </a:r>
            <a:endParaRPr lang="en-US" sz="1100" dirty="0"/>
          </a:p>
        </p:txBody>
      </p:sp>
      <p:sp>
        <p:nvSpPr>
          <p:cNvPr id="6" name="TextBox 5"/>
          <p:cNvSpPr txBox="1"/>
          <p:nvPr/>
        </p:nvSpPr>
        <p:spPr>
          <a:xfrm>
            <a:off x="457200" y="1600200"/>
            <a:ext cx="1828800" cy="307777"/>
          </a:xfrm>
          <a:prstGeom prst="rect">
            <a:avLst/>
          </a:prstGeom>
          <a:noFill/>
        </p:spPr>
        <p:txBody>
          <a:bodyPr wrap="square" rtlCol="0">
            <a:spAutoFit/>
          </a:bodyPr>
          <a:lstStyle/>
          <a:p>
            <a:r>
              <a:rPr lang="en-US" sz="1400" dirty="0" smtClean="0"/>
              <a:t>John &amp; Maria Lester</a:t>
            </a:r>
            <a:endParaRPr lang="en-US" sz="1400" dirty="0"/>
          </a:p>
        </p:txBody>
      </p:sp>
      <p:pic>
        <p:nvPicPr>
          <p:cNvPr id="7" name="il_fi" descr="http://www.lesterprairieheraldjournal.com/graphics/lesterprairiesign.jpg"/>
          <p:cNvPicPr/>
          <p:nvPr/>
        </p:nvPicPr>
        <p:blipFill>
          <a:blip r:embed="rId3">
            <a:extLst>
              <a:ext uri="{28A0092B-C50C-407E-A947-70E740481C1C}">
                <a14:useLocalDpi xmlns:a14="http://schemas.microsoft.com/office/drawing/2010/main" val="0"/>
              </a:ext>
            </a:extLst>
          </a:blip>
          <a:srcRect/>
          <a:stretch>
            <a:fillRect/>
          </a:stretch>
        </p:blipFill>
        <p:spPr bwMode="auto">
          <a:xfrm>
            <a:off x="6400800" y="5867400"/>
            <a:ext cx="2590800" cy="914400"/>
          </a:xfrm>
          <a:prstGeom prst="rect">
            <a:avLst/>
          </a:prstGeom>
          <a:noFill/>
          <a:ln>
            <a:noFill/>
          </a:ln>
        </p:spPr>
      </p:pic>
      <p:sp>
        <p:nvSpPr>
          <p:cNvPr id="8" name="Footer Placeholder 7"/>
          <p:cNvSpPr>
            <a:spLocks noGrp="1"/>
          </p:cNvSpPr>
          <p:nvPr>
            <p:ph type="ftr" sz="quarter" idx="11"/>
          </p:nvPr>
        </p:nvSpPr>
        <p:spPr>
          <a:xfrm>
            <a:off x="152400" y="6324600"/>
            <a:ext cx="2895600" cy="476250"/>
          </a:xfrm>
        </p:spPr>
        <p:txBody>
          <a:bodyPr/>
          <a:lstStyle/>
          <a:p>
            <a:r>
              <a:rPr lang="en-US" dirty="0"/>
              <a:t>©</a:t>
            </a:r>
            <a:r>
              <a:rPr lang="en-US" dirty="0" smtClean="0"/>
              <a:t> 2013 MAPSS All Rights Reserved</a:t>
            </a:r>
            <a:endParaRPr lang="en-US" dirty="0"/>
          </a:p>
        </p:txBody>
      </p:sp>
      <p:sp>
        <p:nvSpPr>
          <p:cNvPr id="9" name="Slide Number Placeholder 8"/>
          <p:cNvSpPr>
            <a:spLocks noGrp="1"/>
          </p:cNvSpPr>
          <p:nvPr>
            <p:ph type="sldNum" sz="quarter" idx="12"/>
          </p:nvPr>
        </p:nvSpPr>
        <p:spPr/>
        <p:txBody>
          <a:bodyPr/>
          <a:lstStyle/>
          <a:p>
            <a:fld id="{B90BC94E-5489-4443-952A-5FC5BB60645F}" type="slidenum">
              <a:rPr lang="en-US" smtClean="0"/>
              <a:t>2</a:t>
            </a:fld>
            <a:endParaRPr lang="en-US" dirty="0"/>
          </a:p>
        </p:txBody>
      </p:sp>
    </p:spTree>
    <p:extLst>
      <p:ext uri="{BB962C8B-B14F-4D97-AF65-F5344CB8AC3E}">
        <p14:creationId xmlns:p14="http://schemas.microsoft.com/office/powerpoint/2010/main" val="15050766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9"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0-#ppt_h/2"/>
                                          </p:val>
                                        </p:tav>
                                        <p:tav tm="100000">
                                          <p:val>
                                            <p:strVal val="#ppt_y"/>
                                          </p:val>
                                        </p:tav>
                                      </p:tavLst>
                                    </p:anim>
                                  </p:childTnLst>
                                </p:cTn>
                              </p:par>
                              <p:par>
                                <p:cTn id="9" presetID="2" presetClass="entr" presetSubtype="9"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0-#ppt_w/2"/>
                                          </p:val>
                                        </p:tav>
                                        <p:tav tm="100000">
                                          <p:val>
                                            <p:strVal val="#ppt_x"/>
                                          </p:val>
                                        </p:tav>
                                      </p:tavLst>
                                    </p:anim>
                                    <p:anim calcmode="lin" valueType="num">
                                      <p:cBhvr additive="base">
                                        <p:cTn id="12" dur="500" fill="hold"/>
                                        <p:tgtEl>
                                          <p:spTgt spid="6"/>
                                        </p:tgtEl>
                                        <p:attrNameLst>
                                          <p:attrName>ppt_y</p:attrName>
                                        </p:attrNameLst>
                                      </p:cBhvr>
                                      <p:tavLst>
                                        <p:tav tm="0">
                                          <p:val>
                                            <p:strVal val="0-#ppt_h/2"/>
                                          </p:val>
                                        </p:tav>
                                        <p:tav tm="100000">
                                          <p:val>
                                            <p:strVal val="#ppt_y"/>
                                          </p:val>
                                        </p:tav>
                                      </p:tavLst>
                                    </p:anim>
                                  </p:childTnLst>
                                </p:cTn>
                              </p:par>
                              <p:par>
                                <p:cTn id="13" presetID="2" presetClass="entr" presetSubtype="9" fill="hold" nodeType="withEffect">
                                  <p:stCondLst>
                                    <p:cond delay="0"/>
                                  </p:stCondLst>
                                  <p:childTnLst>
                                    <p:set>
                                      <p:cBhvr>
                                        <p:cTn id="14" dur="1" fill="hold">
                                          <p:stCondLst>
                                            <p:cond delay="0"/>
                                          </p:stCondLst>
                                        </p:cTn>
                                        <p:tgtEl>
                                          <p:spTgt spid="3">
                                            <p:txEl>
                                              <p:pRg st="0" end="0"/>
                                            </p:txEl>
                                          </p:spTgt>
                                        </p:tgtEl>
                                        <p:attrNameLst>
                                          <p:attrName>style.visibility</p:attrName>
                                        </p:attrNameLst>
                                      </p:cBhvr>
                                      <p:to>
                                        <p:strVal val="visible"/>
                                      </p:to>
                                    </p:set>
                                    <p:anim calcmode="lin" valueType="num">
                                      <p:cBhvr additive="base">
                                        <p:cTn id="15" dur="500" fill="hold"/>
                                        <p:tgtEl>
                                          <p:spTgt spid="3">
                                            <p:txEl>
                                              <p:pRg st="0" end="0"/>
                                            </p:txEl>
                                          </p:spTgt>
                                        </p:tgtEl>
                                        <p:attrNameLst>
                                          <p:attrName>ppt_x</p:attrName>
                                        </p:attrNameLst>
                                      </p:cBhvr>
                                      <p:tavLst>
                                        <p:tav tm="0">
                                          <p:val>
                                            <p:strVal val="0-#ppt_w/2"/>
                                          </p:val>
                                        </p:tav>
                                        <p:tav tm="100000">
                                          <p:val>
                                            <p:strVal val="#ppt_x"/>
                                          </p:val>
                                        </p:tav>
                                      </p:tavLst>
                                    </p:anim>
                                    <p:anim calcmode="lin" valueType="num">
                                      <p:cBhvr additive="base">
                                        <p:cTn id="16" dur="500" fill="hold"/>
                                        <p:tgtEl>
                                          <p:spTgt spid="3">
                                            <p:txEl>
                                              <p:pRg st="0" end="0"/>
                                            </p:txEl>
                                          </p:spTgt>
                                        </p:tgtEl>
                                        <p:attrNameLst>
                                          <p:attrName>ppt_y</p:attrName>
                                        </p:attrNameLst>
                                      </p:cBhvr>
                                      <p:tavLst>
                                        <p:tav tm="0">
                                          <p:val>
                                            <p:strVal val="0-#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8" fill="hold" nodeType="clickEffect">
                                  <p:stCondLst>
                                    <p:cond delay="0"/>
                                  </p:stCondLst>
                                  <p:childTnLst>
                                    <p:set>
                                      <p:cBhvr>
                                        <p:cTn id="20" dur="1" fill="hold">
                                          <p:stCondLst>
                                            <p:cond delay="0"/>
                                          </p:stCondLst>
                                        </p:cTn>
                                        <p:tgtEl>
                                          <p:spTgt spid="3">
                                            <p:txEl>
                                              <p:pRg st="1" end="1"/>
                                            </p:txEl>
                                          </p:spTgt>
                                        </p:tgtEl>
                                        <p:attrNameLst>
                                          <p:attrName>style.visibility</p:attrName>
                                        </p:attrNameLst>
                                      </p:cBhvr>
                                      <p:to>
                                        <p:strVal val="visible"/>
                                      </p:to>
                                    </p:set>
                                    <p:anim calcmode="lin" valueType="num">
                                      <p:cBhvr additive="base">
                                        <p:cTn id="21" dur="500" fill="hold"/>
                                        <p:tgtEl>
                                          <p:spTgt spid="3">
                                            <p:txEl>
                                              <p:pRg st="1" end="1"/>
                                            </p:txEl>
                                          </p:spTgt>
                                        </p:tgtEl>
                                        <p:attrNameLst>
                                          <p:attrName>ppt_x</p:attrName>
                                        </p:attrNameLst>
                                      </p:cBhvr>
                                      <p:tavLst>
                                        <p:tav tm="0">
                                          <p:val>
                                            <p:strVal val="0-#ppt_w/2"/>
                                          </p:val>
                                        </p:tav>
                                        <p:tav tm="100000">
                                          <p:val>
                                            <p:strVal val="#ppt_x"/>
                                          </p:val>
                                        </p:tav>
                                      </p:tavLst>
                                    </p:anim>
                                    <p:anim calcmode="lin" valueType="num">
                                      <p:cBhvr additive="base">
                                        <p:cTn id="22" dur="500" fill="hold"/>
                                        <p:tgtEl>
                                          <p:spTgt spid="3">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8" fill="hold" nodeType="clickEffect">
                                  <p:stCondLst>
                                    <p:cond delay="0"/>
                                  </p:stCondLst>
                                  <p:childTnLst>
                                    <p:set>
                                      <p:cBhvr>
                                        <p:cTn id="26" dur="1" fill="hold">
                                          <p:stCondLst>
                                            <p:cond delay="0"/>
                                          </p:stCondLst>
                                        </p:cTn>
                                        <p:tgtEl>
                                          <p:spTgt spid="3">
                                            <p:txEl>
                                              <p:pRg st="2" end="2"/>
                                            </p:txEl>
                                          </p:spTgt>
                                        </p:tgtEl>
                                        <p:attrNameLst>
                                          <p:attrName>style.visibility</p:attrName>
                                        </p:attrNameLst>
                                      </p:cBhvr>
                                      <p:to>
                                        <p:strVal val="visible"/>
                                      </p:to>
                                    </p:set>
                                    <p:anim calcmode="lin" valueType="num">
                                      <p:cBhvr additive="base">
                                        <p:cTn id="27" dur="500" fill="hold"/>
                                        <p:tgtEl>
                                          <p:spTgt spid="3">
                                            <p:txEl>
                                              <p:pRg st="2" end="2"/>
                                            </p:txEl>
                                          </p:spTgt>
                                        </p:tgtEl>
                                        <p:attrNameLst>
                                          <p:attrName>ppt_x</p:attrName>
                                        </p:attrNameLst>
                                      </p:cBhvr>
                                      <p:tavLst>
                                        <p:tav tm="0">
                                          <p:val>
                                            <p:strVal val="0-#ppt_w/2"/>
                                          </p:val>
                                        </p:tav>
                                        <p:tav tm="100000">
                                          <p:val>
                                            <p:strVal val="#ppt_x"/>
                                          </p:val>
                                        </p:tav>
                                      </p:tavLst>
                                    </p:anim>
                                    <p:anim calcmode="lin" valueType="num">
                                      <p:cBhvr additive="base">
                                        <p:cTn id="28" dur="500" fill="hold"/>
                                        <p:tgtEl>
                                          <p:spTgt spid="3">
                                            <p:txEl>
                                              <p:pRg st="2" end="2"/>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274638"/>
            <a:ext cx="8628888" cy="1143000"/>
          </a:xfrm>
        </p:spPr>
        <p:txBody>
          <a:bodyPr/>
          <a:lstStyle/>
          <a:p>
            <a:pPr algn="ctr"/>
            <a:r>
              <a:rPr lang="en-US" dirty="0" smtClean="0"/>
              <a:t>Lester Soil Horizons</a:t>
            </a:r>
            <a:endParaRPr lang="en-US" dirty="0"/>
          </a:p>
        </p:txBody>
      </p:sp>
      <p:pic>
        <p:nvPicPr>
          <p:cNvPr id="4" name="Content Placeholder 3"/>
          <p:cNvPicPr>
            <a:picLocks noGrp="1" noChangeAspect="1"/>
          </p:cNvPicPr>
          <p:nvPr>
            <p:ph idx="1"/>
          </p:nvPr>
        </p:nvPicPr>
        <p:blipFill>
          <a:blip r:embed="rId3" cstate="screen">
            <a:extLst>
              <a:ext uri="{28A0092B-C50C-407E-A947-70E740481C1C}">
                <a14:useLocalDpi xmlns:a14="http://schemas.microsoft.com/office/drawing/2010/main"/>
              </a:ext>
            </a:extLst>
          </a:blip>
          <a:stretch>
            <a:fillRect/>
          </a:stretch>
        </p:blipFill>
        <p:spPr>
          <a:xfrm>
            <a:off x="152400" y="990600"/>
            <a:ext cx="1676400" cy="5552460"/>
          </a:xfrm>
        </p:spPr>
      </p:pic>
      <p:sp>
        <p:nvSpPr>
          <p:cNvPr id="11" name="TextBox 10"/>
          <p:cNvSpPr txBox="1"/>
          <p:nvPr/>
        </p:nvSpPr>
        <p:spPr>
          <a:xfrm>
            <a:off x="2057400" y="1240930"/>
            <a:ext cx="4114800" cy="5170646"/>
          </a:xfrm>
          <a:prstGeom prst="rect">
            <a:avLst/>
          </a:prstGeom>
          <a:noFill/>
        </p:spPr>
        <p:txBody>
          <a:bodyPr wrap="square" rtlCol="0">
            <a:spAutoFit/>
          </a:bodyPr>
          <a:lstStyle/>
          <a:p>
            <a:pPr hangingPunct="0"/>
            <a:r>
              <a:rPr lang="en-US" sz="2200" b="1" dirty="0" smtClean="0"/>
              <a:t>The C </a:t>
            </a:r>
            <a:r>
              <a:rPr lang="en-US" sz="2200" b="1" dirty="0"/>
              <a:t>Horizon</a:t>
            </a:r>
            <a:r>
              <a:rPr lang="en-US" sz="2200" dirty="0"/>
              <a:t> – This is the unaltered parent material </a:t>
            </a:r>
            <a:r>
              <a:rPr lang="en-US" sz="2200" dirty="0" smtClean="0"/>
              <a:t>(Des Moines Lobe glacial till) produced </a:t>
            </a:r>
            <a:r>
              <a:rPr lang="en-US" sz="2200" dirty="0"/>
              <a:t>by glaciers grinding up </a:t>
            </a:r>
            <a:r>
              <a:rPr lang="en-US" sz="2200" dirty="0" smtClean="0"/>
              <a:t>rocks, boulders </a:t>
            </a:r>
            <a:r>
              <a:rPr lang="en-US" sz="2200" dirty="0"/>
              <a:t>and stones </a:t>
            </a:r>
            <a:r>
              <a:rPr lang="en-US" sz="2200" dirty="0" smtClean="0"/>
              <a:t>as they bulldozed their way through Minnesota.</a:t>
            </a:r>
          </a:p>
          <a:p>
            <a:pPr hangingPunct="0"/>
            <a:endParaRPr lang="en-US" sz="2200" dirty="0"/>
          </a:p>
          <a:p>
            <a:pPr hangingPunct="0"/>
            <a:r>
              <a:rPr lang="en-US" sz="2200" dirty="0" smtClean="0"/>
              <a:t>The till originated in Canada north of Lake Winnipeg. </a:t>
            </a:r>
          </a:p>
          <a:p>
            <a:pPr hangingPunct="0"/>
            <a:endParaRPr lang="en-US" sz="2200" dirty="0"/>
          </a:p>
          <a:p>
            <a:pPr hangingPunct="0"/>
            <a:r>
              <a:rPr lang="en-US" sz="2200" dirty="0" smtClean="0"/>
              <a:t>The C  </a:t>
            </a:r>
            <a:r>
              <a:rPr lang="en-US" sz="2200" dirty="0"/>
              <a:t>has had little or no </a:t>
            </a:r>
            <a:r>
              <a:rPr lang="en-US" sz="2200" dirty="0" smtClean="0"/>
              <a:t>soil development </a:t>
            </a:r>
            <a:r>
              <a:rPr lang="en-US" sz="2200" dirty="0"/>
              <a:t>and looks </a:t>
            </a:r>
            <a:r>
              <a:rPr lang="en-US" sz="2200" dirty="0" smtClean="0"/>
              <a:t>much like </a:t>
            </a:r>
            <a:r>
              <a:rPr lang="en-US" sz="2200" dirty="0"/>
              <a:t>it did when first </a:t>
            </a:r>
            <a:r>
              <a:rPr lang="en-US" sz="2200" dirty="0" smtClean="0"/>
              <a:t>deposited</a:t>
            </a:r>
            <a:r>
              <a:rPr lang="en-US" sz="2200" dirty="0"/>
              <a:t> </a:t>
            </a:r>
            <a:r>
              <a:rPr lang="en-US" sz="2200" dirty="0" smtClean="0"/>
              <a:t>by the glacier. </a:t>
            </a:r>
            <a:endParaRPr lang="en-US" sz="2200" dirty="0"/>
          </a:p>
        </p:txBody>
      </p:sp>
      <p:cxnSp>
        <p:nvCxnSpPr>
          <p:cNvPr id="12" name="Straight Arrow Connector 11"/>
          <p:cNvCxnSpPr/>
          <p:nvPr/>
        </p:nvCxnSpPr>
        <p:spPr>
          <a:xfrm flipH="1">
            <a:off x="1143000" y="2514600"/>
            <a:ext cx="914400" cy="3886200"/>
          </a:xfrm>
          <a:prstGeom prst="straightConnector1">
            <a:avLst/>
          </a:prstGeom>
          <a:ln w="38100">
            <a:solidFill>
              <a:srgbClr val="C00000"/>
            </a:solidFill>
            <a:tailEnd type="arrow"/>
          </a:ln>
        </p:spPr>
        <p:style>
          <a:lnRef idx="1">
            <a:schemeClr val="accent1"/>
          </a:lnRef>
          <a:fillRef idx="0">
            <a:schemeClr val="accent1"/>
          </a:fillRef>
          <a:effectRef idx="0">
            <a:schemeClr val="accent1"/>
          </a:effectRef>
          <a:fontRef idx="minor">
            <a:schemeClr val="tx1"/>
          </a:fontRef>
        </p:style>
      </p:cxnSp>
      <p:pic>
        <p:nvPicPr>
          <p:cNvPr id="7" name="Picture 2" descr="13000f5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172200" y="1295400"/>
            <a:ext cx="2783237" cy="29323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4"/>
          <p:cNvPicPr>
            <a:picLocks noChangeAspect="1"/>
          </p:cNvPicPr>
          <p:nvPr/>
        </p:nvPicPr>
        <p:blipFill>
          <a:blip r:embed="rId5"/>
          <a:stretch>
            <a:fillRect/>
          </a:stretch>
        </p:blipFill>
        <p:spPr>
          <a:xfrm>
            <a:off x="6266645" y="4724400"/>
            <a:ext cx="2648755" cy="1899612"/>
          </a:xfrm>
          <a:prstGeom prst="rect">
            <a:avLst/>
          </a:prstGeom>
        </p:spPr>
      </p:pic>
      <p:sp>
        <p:nvSpPr>
          <p:cNvPr id="3" name="Footer Placeholder 2"/>
          <p:cNvSpPr>
            <a:spLocks noGrp="1"/>
          </p:cNvSpPr>
          <p:nvPr>
            <p:ph type="ftr" sz="quarter" idx="11"/>
          </p:nvPr>
        </p:nvSpPr>
        <p:spPr>
          <a:xfrm>
            <a:off x="76200" y="6305550"/>
            <a:ext cx="2895600" cy="476250"/>
          </a:xfrm>
        </p:spPr>
        <p:txBody>
          <a:bodyPr/>
          <a:lstStyle/>
          <a:p>
            <a:r>
              <a:rPr lang="en-US" dirty="0" smtClean="0"/>
              <a:t>© 2013  MAPSS All Rights Reserved</a:t>
            </a:r>
            <a:endParaRPr lang="en-US" dirty="0"/>
          </a:p>
        </p:txBody>
      </p:sp>
      <p:sp>
        <p:nvSpPr>
          <p:cNvPr id="6" name="Slide Number Placeholder 5"/>
          <p:cNvSpPr>
            <a:spLocks noGrp="1"/>
          </p:cNvSpPr>
          <p:nvPr>
            <p:ph type="sldNum" sz="quarter" idx="12"/>
          </p:nvPr>
        </p:nvSpPr>
        <p:spPr/>
        <p:txBody>
          <a:bodyPr/>
          <a:lstStyle/>
          <a:p>
            <a:fld id="{B90BC94E-5489-4443-952A-5FC5BB60645F}" type="slidenum">
              <a:rPr lang="en-US" smtClean="0"/>
              <a:t>20</a:t>
            </a:fld>
            <a:endParaRPr lang="en-US" dirty="0"/>
          </a:p>
        </p:txBody>
      </p:sp>
    </p:spTree>
    <p:extLst>
      <p:ext uri="{BB962C8B-B14F-4D97-AF65-F5344CB8AC3E}">
        <p14:creationId xmlns:p14="http://schemas.microsoft.com/office/powerpoint/2010/main" val="14153875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0"/>
            <a:ext cx="8628888" cy="1143000"/>
          </a:xfrm>
        </p:spPr>
        <p:txBody>
          <a:bodyPr/>
          <a:lstStyle/>
          <a:p>
            <a:pPr algn="ctr"/>
            <a:r>
              <a:rPr lang="en-US" dirty="0" smtClean="0"/>
              <a:t>Physical and Chemical Properties</a:t>
            </a:r>
            <a:endParaRPr lang="en-US" dirty="0"/>
          </a:p>
        </p:txBody>
      </p:sp>
      <p:graphicFrame>
        <p:nvGraphicFramePr>
          <p:cNvPr id="4" name="Table 3"/>
          <p:cNvGraphicFramePr>
            <a:graphicFrameLocks noGrp="1"/>
          </p:cNvGraphicFramePr>
          <p:nvPr>
            <p:extLst>
              <p:ext uri="{D42A27DB-BD31-4B8C-83A1-F6EECF244321}">
                <p14:modId xmlns:p14="http://schemas.microsoft.com/office/powerpoint/2010/main" val="3257039372"/>
              </p:ext>
            </p:extLst>
          </p:nvPr>
        </p:nvGraphicFramePr>
        <p:xfrm>
          <a:off x="381000" y="1137524"/>
          <a:ext cx="8382000" cy="3282076"/>
        </p:xfrm>
        <a:graphic>
          <a:graphicData uri="http://schemas.openxmlformats.org/drawingml/2006/table">
            <a:tbl>
              <a:tblPr firstRow="1">
                <a:tableStyleId>{35758FB7-9AC5-4552-8A53-C91805E547FA}</a:tableStyleId>
              </a:tblPr>
              <a:tblGrid>
                <a:gridCol w="1027652"/>
                <a:gridCol w="1334548"/>
                <a:gridCol w="720755"/>
                <a:gridCol w="879445"/>
                <a:gridCol w="662032"/>
                <a:gridCol w="861968"/>
                <a:gridCol w="838200"/>
                <a:gridCol w="838200"/>
                <a:gridCol w="1219200"/>
              </a:tblGrid>
              <a:tr h="518160">
                <a:tc>
                  <a:txBody>
                    <a:bodyPr/>
                    <a:lstStyle/>
                    <a:p>
                      <a:pPr marL="0" marR="0" algn="ctr" hangingPunct="0">
                        <a:spcBef>
                          <a:spcPts val="0"/>
                        </a:spcBef>
                        <a:spcAft>
                          <a:spcPts val="0"/>
                        </a:spcAft>
                      </a:pPr>
                      <a:r>
                        <a:rPr lang="en-US" sz="2000" b="1" kern="1400" dirty="0">
                          <a:effectLst/>
                        </a:rPr>
                        <a:t>Horizon</a:t>
                      </a:r>
                      <a:endParaRPr lang="en-US" sz="2000" b="1" kern="1400" dirty="0">
                        <a:solidFill>
                          <a:srgbClr val="212120"/>
                        </a:solidFill>
                        <a:effectLst/>
                        <a:latin typeface="Times New Roman"/>
                        <a:ea typeface="Times New Roman"/>
                        <a:cs typeface="Times New Roman"/>
                      </a:endParaRPr>
                    </a:p>
                  </a:txBody>
                  <a:tcPr marL="0" marR="0" marT="0" marB="0">
                    <a:cell3D prstMaterial="dkEdge">
                      <a:bevel prst="coolSlant"/>
                      <a:lightRig rig="flood" dir="t"/>
                    </a:cell3D>
                  </a:tcPr>
                </a:tc>
                <a:tc>
                  <a:txBody>
                    <a:bodyPr/>
                    <a:lstStyle/>
                    <a:p>
                      <a:pPr marL="0" marR="0" algn="ctr" hangingPunct="0">
                        <a:spcBef>
                          <a:spcPts val="0"/>
                        </a:spcBef>
                        <a:spcAft>
                          <a:spcPts val="0"/>
                        </a:spcAft>
                      </a:pPr>
                      <a:r>
                        <a:rPr lang="en-US" sz="2000" b="1" kern="1400" dirty="0" smtClean="0">
                          <a:effectLst/>
                        </a:rPr>
                        <a:t>Textures</a:t>
                      </a:r>
                      <a:endParaRPr lang="en-US" sz="2000" b="1" kern="1400" dirty="0">
                        <a:solidFill>
                          <a:srgbClr val="212120"/>
                        </a:solidFill>
                        <a:effectLst/>
                        <a:latin typeface="Times New Roman"/>
                        <a:ea typeface="Times New Roman"/>
                        <a:cs typeface="Times New Roman"/>
                      </a:endParaRPr>
                    </a:p>
                  </a:txBody>
                  <a:tcPr marL="0" marR="0" marT="0" marB="0">
                    <a:cell3D prstMaterial="dkEdge">
                      <a:bevel prst="coolSlant"/>
                      <a:lightRig rig="flood" dir="t"/>
                    </a:cell3D>
                  </a:tcPr>
                </a:tc>
                <a:tc>
                  <a:txBody>
                    <a:bodyPr/>
                    <a:lstStyle/>
                    <a:p>
                      <a:pPr marL="0" marR="0" algn="ctr" hangingPunct="0">
                        <a:spcBef>
                          <a:spcPts val="0"/>
                        </a:spcBef>
                        <a:spcAft>
                          <a:spcPts val="0"/>
                        </a:spcAft>
                      </a:pPr>
                      <a:r>
                        <a:rPr lang="en-US" sz="2000" b="1" kern="1400" dirty="0">
                          <a:effectLst/>
                        </a:rPr>
                        <a:t>Clay %</a:t>
                      </a:r>
                      <a:endParaRPr lang="en-US" sz="2000" b="1" kern="1400" dirty="0">
                        <a:solidFill>
                          <a:srgbClr val="212120"/>
                        </a:solidFill>
                        <a:effectLst/>
                        <a:latin typeface="Times New Roman"/>
                        <a:ea typeface="Times New Roman"/>
                        <a:cs typeface="Times New Roman"/>
                      </a:endParaRPr>
                    </a:p>
                  </a:txBody>
                  <a:tcPr marL="0" marR="0" marT="0" marB="0">
                    <a:cell3D prstMaterial="dkEdge">
                      <a:bevel prst="coolSlant"/>
                      <a:lightRig rig="flood" dir="t"/>
                    </a:cell3D>
                  </a:tcPr>
                </a:tc>
                <a:tc>
                  <a:txBody>
                    <a:bodyPr/>
                    <a:lstStyle/>
                    <a:p>
                      <a:pPr marL="0" marR="0" algn="ctr" hangingPunct="0">
                        <a:spcBef>
                          <a:spcPts val="0"/>
                        </a:spcBef>
                        <a:spcAft>
                          <a:spcPts val="0"/>
                        </a:spcAft>
                      </a:pPr>
                      <a:r>
                        <a:rPr lang="en-US" sz="2000" b="1" kern="1400" dirty="0">
                          <a:effectLst/>
                        </a:rPr>
                        <a:t>CEC </a:t>
                      </a:r>
                      <a:endParaRPr lang="en-US" sz="2000" b="1" kern="1400" dirty="0">
                        <a:solidFill>
                          <a:srgbClr val="212120"/>
                        </a:solidFill>
                        <a:effectLst/>
                        <a:latin typeface="Times New Roman"/>
                        <a:ea typeface="Times New Roman"/>
                        <a:cs typeface="Times New Roman"/>
                      </a:endParaRPr>
                    </a:p>
                  </a:txBody>
                  <a:tcPr marL="0" marR="0" marT="0" marB="0">
                    <a:cell3D prstMaterial="dkEdge">
                      <a:bevel prst="coolSlant"/>
                      <a:lightRig rig="flood" dir="t"/>
                    </a:cell3D>
                  </a:tcPr>
                </a:tc>
                <a:tc>
                  <a:txBody>
                    <a:bodyPr/>
                    <a:lstStyle/>
                    <a:p>
                      <a:pPr marL="0" marR="0" algn="ctr" hangingPunct="0">
                        <a:spcBef>
                          <a:spcPts val="0"/>
                        </a:spcBef>
                        <a:spcAft>
                          <a:spcPts val="0"/>
                        </a:spcAft>
                      </a:pPr>
                      <a:r>
                        <a:rPr lang="en-US" sz="2000" b="1" kern="1400" dirty="0">
                          <a:effectLst/>
                        </a:rPr>
                        <a:t>CaCO3 %</a:t>
                      </a:r>
                      <a:endParaRPr lang="en-US" sz="2000" b="1" kern="1400" dirty="0">
                        <a:solidFill>
                          <a:srgbClr val="212120"/>
                        </a:solidFill>
                        <a:effectLst/>
                        <a:latin typeface="Times New Roman"/>
                        <a:ea typeface="Times New Roman"/>
                        <a:cs typeface="Times New Roman"/>
                      </a:endParaRPr>
                    </a:p>
                  </a:txBody>
                  <a:tcPr marL="0" marR="0" marT="0" marB="0">
                    <a:cell3D prstMaterial="dkEdge">
                      <a:bevel prst="coolSlant"/>
                      <a:lightRig rig="flood" dir="t"/>
                    </a:cell3D>
                  </a:tcPr>
                </a:tc>
                <a:tc>
                  <a:txBody>
                    <a:bodyPr/>
                    <a:lstStyle/>
                    <a:p>
                      <a:pPr marL="0" marR="0" algn="ctr" hangingPunct="0">
                        <a:spcBef>
                          <a:spcPts val="0"/>
                        </a:spcBef>
                        <a:spcAft>
                          <a:spcPts val="0"/>
                        </a:spcAft>
                      </a:pPr>
                      <a:r>
                        <a:rPr lang="en-US" sz="2000" b="1" kern="1400" dirty="0">
                          <a:effectLst/>
                        </a:rPr>
                        <a:t>pH</a:t>
                      </a:r>
                      <a:endParaRPr lang="en-US" sz="2000" b="1" kern="1400" dirty="0">
                        <a:solidFill>
                          <a:srgbClr val="212120"/>
                        </a:solidFill>
                        <a:effectLst/>
                        <a:latin typeface="Times New Roman"/>
                        <a:ea typeface="Times New Roman"/>
                        <a:cs typeface="Times New Roman"/>
                      </a:endParaRPr>
                    </a:p>
                  </a:txBody>
                  <a:tcPr marL="0" marR="0" marT="0" marB="0">
                    <a:cell3D prstMaterial="dkEdge">
                      <a:bevel prst="coolSlant"/>
                      <a:lightRig rig="flood" dir="t"/>
                    </a:cell3D>
                  </a:tcPr>
                </a:tc>
                <a:tc>
                  <a:txBody>
                    <a:bodyPr/>
                    <a:lstStyle/>
                    <a:p>
                      <a:pPr marL="0" marR="0" algn="ctr" hangingPunct="0">
                        <a:spcBef>
                          <a:spcPts val="0"/>
                        </a:spcBef>
                        <a:spcAft>
                          <a:spcPts val="0"/>
                        </a:spcAft>
                      </a:pPr>
                      <a:r>
                        <a:rPr lang="en-US" sz="2000" b="1" kern="1400" dirty="0">
                          <a:effectLst/>
                        </a:rPr>
                        <a:t>AWC</a:t>
                      </a:r>
                      <a:endParaRPr lang="en-US" sz="2000" b="1" kern="1400" dirty="0">
                        <a:solidFill>
                          <a:srgbClr val="212120"/>
                        </a:solidFill>
                        <a:effectLst/>
                        <a:latin typeface="Times New Roman"/>
                        <a:ea typeface="Times New Roman"/>
                        <a:cs typeface="Times New Roman"/>
                      </a:endParaRPr>
                    </a:p>
                  </a:txBody>
                  <a:tcPr marL="0" marR="0" marT="0" marB="0">
                    <a:cell3D prstMaterial="dkEdge">
                      <a:bevel prst="coolSlant"/>
                      <a:lightRig rig="flood" dir="t"/>
                    </a:cell3D>
                  </a:tcPr>
                </a:tc>
                <a:tc>
                  <a:txBody>
                    <a:bodyPr/>
                    <a:lstStyle/>
                    <a:p>
                      <a:pPr marL="0" marR="0" algn="ctr" hangingPunct="0">
                        <a:spcBef>
                          <a:spcPts val="0"/>
                        </a:spcBef>
                        <a:spcAft>
                          <a:spcPts val="0"/>
                        </a:spcAft>
                      </a:pPr>
                      <a:r>
                        <a:rPr lang="en-US" sz="2000" b="1" kern="1400" dirty="0">
                          <a:effectLst/>
                        </a:rPr>
                        <a:t>OM %</a:t>
                      </a:r>
                      <a:endParaRPr lang="en-US" sz="2000" b="1" kern="1400" dirty="0">
                        <a:solidFill>
                          <a:srgbClr val="212120"/>
                        </a:solidFill>
                        <a:effectLst/>
                        <a:latin typeface="Times New Roman"/>
                        <a:ea typeface="Times New Roman"/>
                        <a:cs typeface="Times New Roman"/>
                      </a:endParaRPr>
                    </a:p>
                  </a:txBody>
                  <a:tcPr marL="0" marR="0" marT="0" marB="0">
                    <a:cell3D prstMaterial="dkEdge">
                      <a:bevel prst="coolSlant"/>
                      <a:lightRig rig="flood" dir="t"/>
                    </a:cell3D>
                  </a:tcPr>
                </a:tc>
                <a:tc>
                  <a:txBody>
                    <a:bodyPr/>
                    <a:lstStyle/>
                    <a:p>
                      <a:pPr marL="0" marR="0" algn="ctr" hangingPunct="0">
                        <a:spcBef>
                          <a:spcPts val="0"/>
                        </a:spcBef>
                        <a:spcAft>
                          <a:spcPts val="0"/>
                        </a:spcAft>
                      </a:pPr>
                      <a:r>
                        <a:rPr lang="en-US" sz="2000" b="1" kern="1400" dirty="0">
                          <a:effectLst/>
                        </a:rPr>
                        <a:t>M-BD</a:t>
                      </a:r>
                      <a:endParaRPr lang="en-US" sz="2000" b="1" kern="1400" dirty="0">
                        <a:solidFill>
                          <a:srgbClr val="212120"/>
                        </a:solidFill>
                        <a:effectLst/>
                        <a:latin typeface="Times New Roman"/>
                        <a:ea typeface="Times New Roman"/>
                        <a:cs typeface="Times New Roman"/>
                      </a:endParaRPr>
                    </a:p>
                  </a:txBody>
                  <a:tcPr marL="0" marR="0" marT="0" marB="0">
                    <a:cell3D prstMaterial="dkEdge">
                      <a:bevel prst="coolSlant"/>
                      <a:lightRig rig="flood" dir="t"/>
                    </a:cell3D>
                  </a:tcPr>
                </a:tc>
              </a:tr>
              <a:tr h="409039">
                <a:tc>
                  <a:txBody>
                    <a:bodyPr/>
                    <a:lstStyle/>
                    <a:p>
                      <a:pPr marL="0" marR="0" algn="ctr" hangingPunct="0">
                        <a:spcBef>
                          <a:spcPts val="0"/>
                        </a:spcBef>
                        <a:spcAft>
                          <a:spcPts val="0"/>
                        </a:spcAft>
                      </a:pPr>
                      <a:r>
                        <a:rPr lang="en-US" sz="2000" b="1" kern="1400" dirty="0">
                          <a:effectLst/>
                        </a:rPr>
                        <a:t>A</a:t>
                      </a:r>
                      <a:endParaRPr lang="en-US" sz="2000" b="1" kern="1400" dirty="0">
                        <a:solidFill>
                          <a:srgbClr val="212120"/>
                        </a:solidFill>
                        <a:effectLst/>
                        <a:latin typeface="Times New Roman"/>
                        <a:ea typeface="Times New Roman"/>
                        <a:cs typeface="Times New Roman"/>
                      </a:endParaRPr>
                    </a:p>
                  </a:txBody>
                  <a:tcPr marL="0" marR="0" marT="0" marB="0"/>
                </a:tc>
                <a:tc>
                  <a:txBody>
                    <a:bodyPr/>
                    <a:lstStyle/>
                    <a:p>
                      <a:pPr marL="0" marR="0" algn="l" hangingPunct="0">
                        <a:spcBef>
                          <a:spcPts val="0"/>
                        </a:spcBef>
                        <a:spcAft>
                          <a:spcPts val="0"/>
                        </a:spcAft>
                      </a:pPr>
                      <a:r>
                        <a:rPr lang="en-US" sz="1800" kern="1400" dirty="0" smtClean="0">
                          <a:effectLst/>
                        </a:rPr>
                        <a:t> Loam</a:t>
                      </a:r>
                      <a:endParaRPr lang="en-US" sz="1800" kern="1400" dirty="0">
                        <a:solidFill>
                          <a:srgbClr val="212120"/>
                        </a:solidFill>
                        <a:effectLst/>
                        <a:latin typeface="Times New Roman"/>
                        <a:ea typeface="Times New Roman"/>
                        <a:cs typeface="Times New Roman"/>
                      </a:endParaRPr>
                    </a:p>
                  </a:txBody>
                  <a:tcPr marL="0" marR="0" marT="0" marB="0"/>
                </a:tc>
                <a:tc>
                  <a:txBody>
                    <a:bodyPr/>
                    <a:lstStyle/>
                    <a:p>
                      <a:pPr marL="0" marR="0" algn="ctr" hangingPunct="0">
                        <a:spcBef>
                          <a:spcPts val="0"/>
                        </a:spcBef>
                        <a:spcAft>
                          <a:spcPts val="0"/>
                        </a:spcAft>
                      </a:pPr>
                      <a:r>
                        <a:rPr lang="en-US" sz="2000" kern="1400" dirty="0">
                          <a:effectLst/>
                        </a:rPr>
                        <a:t>20-27</a:t>
                      </a:r>
                      <a:endParaRPr lang="en-US" sz="2000" kern="1400" dirty="0">
                        <a:solidFill>
                          <a:srgbClr val="212120"/>
                        </a:solidFill>
                        <a:effectLst/>
                        <a:latin typeface="Times New Roman"/>
                        <a:ea typeface="Times New Roman"/>
                        <a:cs typeface="Times New Roman"/>
                      </a:endParaRPr>
                    </a:p>
                  </a:txBody>
                  <a:tcPr marL="0" marR="0" marT="0" marB="0"/>
                </a:tc>
                <a:tc>
                  <a:txBody>
                    <a:bodyPr/>
                    <a:lstStyle/>
                    <a:p>
                      <a:pPr marL="0" marR="0" algn="ctr" hangingPunct="0">
                        <a:spcBef>
                          <a:spcPts val="0"/>
                        </a:spcBef>
                        <a:spcAft>
                          <a:spcPts val="0"/>
                        </a:spcAft>
                      </a:pPr>
                      <a:r>
                        <a:rPr lang="en-US" sz="2000" kern="1400" dirty="0">
                          <a:effectLst/>
                        </a:rPr>
                        <a:t>10-24</a:t>
                      </a:r>
                      <a:endParaRPr lang="en-US" sz="2000" kern="1400" dirty="0">
                        <a:solidFill>
                          <a:srgbClr val="212120"/>
                        </a:solidFill>
                        <a:effectLst/>
                        <a:latin typeface="Times New Roman"/>
                        <a:ea typeface="Times New Roman"/>
                        <a:cs typeface="Times New Roman"/>
                      </a:endParaRPr>
                    </a:p>
                  </a:txBody>
                  <a:tcPr marL="0" marR="0" marT="0" marB="0"/>
                </a:tc>
                <a:tc>
                  <a:txBody>
                    <a:bodyPr/>
                    <a:lstStyle/>
                    <a:p>
                      <a:pPr marL="0" marR="0" algn="ctr" hangingPunct="0">
                        <a:spcBef>
                          <a:spcPts val="0"/>
                        </a:spcBef>
                        <a:spcAft>
                          <a:spcPts val="0"/>
                        </a:spcAft>
                      </a:pPr>
                      <a:r>
                        <a:rPr lang="en-US" sz="2000" kern="1400" dirty="0">
                          <a:effectLst/>
                        </a:rPr>
                        <a:t>0</a:t>
                      </a:r>
                      <a:endParaRPr lang="en-US" sz="2000" kern="1400" dirty="0">
                        <a:solidFill>
                          <a:srgbClr val="212120"/>
                        </a:solidFill>
                        <a:effectLst/>
                        <a:latin typeface="Times New Roman"/>
                        <a:ea typeface="Times New Roman"/>
                        <a:cs typeface="Times New Roman"/>
                      </a:endParaRPr>
                    </a:p>
                  </a:txBody>
                  <a:tcPr marL="0" marR="0" marT="0" marB="0"/>
                </a:tc>
                <a:tc>
                  <a:txBody>
                    <a:bodyPr/>
                    <a:lstStyle/>
                    <a:p>
                      <a:pPr marL="0" marR="0" algn="ctr" hangingPunct="0">
                        <a:spcBef>
                          <a:spcPts val="0"/>
                        </a:spcBef>
                        <a:spcAft>
                          <a:spcPts val="0"/>
                        </a:spcAft>
                      </a:pPr>
                      <a:r>
                        <a:rPr lang="en-US" sz="2000" kern="1400" dirty="0">
                          <a:effectLst/>
                        </a:rPr>
                        <a:t>5.6-7.3</a:t>
                      </a:r>
                      <a:endParaRPr lang="en-US" sz="2000" kern="1400" dirty="0">
                        <a:solidFill>
                          <a:srgbClr val="212120"/>
                        </a:solidFill>
                        <a:effectLst/>
                        <a:latin typeface="Times New Roman"/>
                        <a:ea typeface="Times New Roman"/>
                        <a:cs typeface="Times New Roman"/>
                      </a:endParaRPr>
                    </a:p>
                  </a:txBody>
                  <a:tcPr marL="0" marR="0" marT="0" marB="0"/>
                </a:tc>
                <a:tc>
                  <a:txBody>
                    <a:bodyPr/>
                    <a:lstStyle/>
                    <a:p>
                      <a:pPr marL="0" marR="0" algn="ctr" hangingPunct="0">
                        <a:spcBef>
                          <a:spcPts val="0"/>
                        </a:spcBef>
                        <a:spcAft>
                          <a:spcPts val="0"/>
                        </a:spcAft>
                      </a:pPr>
                      <a:r>
                        <a:rPr lang="en-US" sz="2000" kern="1400" dirty="0">
                          <a:effectLst/>
                        </a:rPr>
                        <a:t>.20-.22</a:t>
                      </a:r>
                      <a:endParaRPr lang="en-US" sz="2000" kern="1400" dirty="0">
                        <a:solidFill>
                          <a:srgbClr val="212120"/>
                        </a:solidFill>
                        <a:effectLst/>
                        <a:latin typeface="Times New Roman"/>
                        <a:ea typeface="Times New Roman"/>
                        <a:cs typeface="Times New Roman"/>
                      </a:endParaRPr>
                    </a:p>
                  </a:txBody>
                  <a:tcPr marL="0" marR="0" marT="0" marB="0"/>
                </a:tc>
                <a:tc>
                  <a:txBody>
                    <a:bodyPr/>
                    <a:lstStyle/>
                    <a:p>
                      <a:pPr marL="0" marR="0" algn="ctr" hangingPunct="0">
                        <a:spcBef>
                          <a:spcPts val="0"/>
                        </a:spcBef>
                        <a:spcAft>
                          <a:spcPts val="0"/>
                        </a:spcAft>
                      </a:pPr>
                      <a:r>
                        <a:rPr lang="en-US" sz="2000" kern="1400" dirty="0">
                          <a:effectLst/>
                        </a:rPr>
                        <a:t>1.0-4.0</a:t>
                      </a:r>
                      <a:endParaRPr lang="en-US" sz="2000" kern="1400" dirty="0">
                        <a:solidFill>
                          <a:srgbClr val="212120"/>
                        </a:solidFill>
                        <a:effectLst/>
                        <a:latin typeface="Times New Roman"/>
                        <a:ea typeface="Times New Roman"/>
                        <a:cs typeface="Times New Roman"/>
                      </a:endParaRPr>
                    </a:p>
                  </a:txBody>
                  <a:tcPr marL="0" marR="0" marT="0" marB="0"/>
                </a:tc>
                <a:tc>
                  <a:txBody>
                    <a:bodyPr/>
                    <a:lstStyle/>
                    <a:p>
                      <a:pPr marL="0" marR="0" algn="ctr" hangingPunct="0">
                        <a:spcBef>
                          <a:spcPts val="0"/>
                        </a:spcBef>
                        <a:spcAft>
                          <a:spcPts val="0"/>
                        </a:spcAft>
                      </a:pPr>
                      <a:r>
                        <a:rPr lang="en-US" sz="2000" kern="1400" dirty="0">
                          <a:effectLst/>
                        </a:rPr>
                        <a:t>1.30-1.40</a:t>
                      </a:r>
                      <a:endParaRPr lang="en-US" sz="2000" kern="1400" dirty="0">
                        <a:solidFill>
                          <a:srgbClr val="212120"/>
                        </a:solidFill>
                        <a:effectLst/>
                        <a:latin typeface="Times New Roman"/>
                        <a:ea typeface="Times New Roman"/>
                        <a:cs typeface="Times New Roman"/>
                      </a:endParaRPr>
                    </a:p>
                  </a:txBody>
                  <a:tcPr marL="0" marR="0" marT="0" marB="0"/>
                </a:tc>
              </a:tr>
              <a:tr h="424279">
                <a:tc>
                  <a:txBody>
                    <a:bodyPr/>
                    <a:lstStyle/>
                    <a:p>
                      <a:pPr marL="0" marR="0" algn="ctr" hangingPunct="0">
                        <a:spcBef>
                          <a:spcPts val="0"/>
                        </a:spcBef>
                        <a:spcAft>
                          <a:spcPts val="0"/>
                        </a:spcAft>
                      </a:pPr>
                      <a:r>
                        <a:rPr lang="en-US" sz="2000" b="1" kern="1400" dirty="0">
                          <a:effectLst/>
                        </a:rPr>
                        <a:t>E</a:t>
                      </a:r>
                      <a:endParaRPr lang="en-US" sz="2000" b="1" kern="1400" dirty="0">
                        <a:solidFill>
                          <a:srgbClr val="212120"/>
                        </a:solidFill>
                        <a:effectLst/>
                        <a:latin typeface="Times New Roman"/>
                        <a:ea typeface="Times New Roman"/>
                        <a:cs typeface="Times New Roman"/>
                      </a:endParaRPr>
                    </a:p>
                  </a:txBody>
                  <a:tcPr marL="0" marR="0" marT="0" marB="0"/>
                </a:tc>
                <a:tc>
                  <a:txBody>
                    <a:bodyPr/>
                    <a:lstStyle/>
                    <a:p>
                      <a:pPr marL="0" marR="0" algn="l" hangingPunct="0">
                        <a:spcBef>
                          <a:spcPts val="0"/>
                        </a:spcBef>
                        <a:spcAft>
                          <a:spcPts val="0"/>
                        </a:spcAft>
                      </a:pPr>
                      <a:r>
                        <a:rPr lang="en-US" sz="1800" kern="1400" dirty="0" smtClean="0">
                          <a:effectLst/>
                        </a:rPr>
                        <a:t> Loam</a:t>
                      </a:r>
                      <a:endParaRPr lang="en-US" sz="1800" kern="1400" dirty="0">
                        <a:solidFill>
                          <a:srgbClr val="212120"/>
                        </a:solidFill>
                        <a:effectLst/>
                        <a:latin typeface="Times New Roman"/>
                        <a:ea typeface="Times New Roman"/>
                        <a:cs typeface="Times New Roman"/>
                      </a:endParaRPr>
                    </a:p>
                  </a:txBody>
                  <a:tcPr marL="0" marR="0" marT="0" marB="0"/>
                </a:tc>
                <a:tc>
                  <a:txBody>
                    <a:bodyPr/>
                    <a:lstStyle/>
                    <a:p>
                      <a:pPr marL="0" marR="0" algn="ctr" hangingPunct="0">
                        <a:spcBef>
                          <a:spcPts val="0"/>
                        </a:spcBef>
                        <a:spcAft>
                          <a:spcPts val="0"/>
                        </a:spcAft>
                      </a:pPr>
                      <a:r>
                        <a:rPr lang="en-US" sz="2000" kern="1400" dirty="0">
                          <a:effectLst/>
                        </a:rPr>
                        <a:t>20-27</a:t>
                      </a:r>
                      <a:endParaRPr lang="en-US" sz="2000" kern="1400" dirty="0">
                        <a:solidFill>
                          <a:srgbClr val="212120"/>
                        </a:solidFill>
                        <a:effectLst/>
                        <a:latin typeface="Times New Roman"/>
                        <a:ea typeface="Times New Roman"/>
                        <a:cs typeface="Times New Roman"/>
                      </a:endParaRPr>
                    </a:p>
                  </a:txBody>
                  <a:tcPr marL="0" marR="0" marT="0" marB="0"/>
                </a:tc>
                <a:tc>
                  <a:txBody>
                    <a:bodyPr/>
                    <a:lstStyle/>
                    <a:p>
                      <a:pPr marL="0" marR="0" algn="ctr" hangingPunct="0">
                        <a:spcBef>
                          <a:spcPts val="0"/>
                        </a:spcBef>
                        <a:spcAft>
                          <a:spcPts val="0"/>
                        </a:spcAft>
                      </a:pPr>
                      <a:r>
                        <a:rPr lang="en-US" sz="2000" kern="1400" dirty="0">
                          <a:effectLst/>
                        </a:rPr>
                        <a:t>10-20</a:t>
                      </a:r>
                      <a:endParaRPr lang="en-US" sz="2000" kern="1400" dirty="0">
                        <a:solidFill>
                          <a:srgbClr val="212120"/>
                        </a:solidFill>
                        <a:effectLst/>
                        <a:latin typeface="Times New Roman"/>
                        <a:ea typeface="Times New Roman"/>
                        <a:cs typeface="Times New Roman"/>
                      </a:endParaRPr>
                    </a:p>
                  </a:txBody>
                  <a:tcPr marL="0" marR="0" marT="0" marB="0"/>
                </a:tc>
                <a:tc>
                  <a:txBody>
                    <a:bodyPr/>
                    <a:lstStyle/>
                    <a:p>
                      <a:pPr marL="0" marR="0" algn="ctr" hangingPunct="0">
                        <a:spcBef>
                          <a:spcPts val="0"/>
                        </a:spcBef>
                        <a:spcAft>
                          <a:spcPts val="0"/>
                        </a:spcAft>
                      </a:pPr>
                      <a:r>
                        <a:rPr lang="en-US" sz="2000" kern="1400" dirty="0">
                          <a:effectLst/>
                        </a:rPr>
                        <a:t>0</a:t>
                      </a:r>
                      <a:endParaRPr lang="en-US" sz="2000" kern="1400" dirty="0">
                        <a:solidFill>
                          <a:srgbClr val="212120"/>
                        </a:solidFill>
                        <a:effectLst/>
                        <a:latin typeface="Times New Roman"/>
                        <a:ea typeface="Times New Roman"/>
                        <a:cs typeface="Times New Roman"/>
                      </a:endParaRPr>
                    </a:p>
                  </a:txBody>
                  <a:tcPr marL="0" marR="0" marT="0" marB="0"/>
                </a:tc>
                <a:tc>
                  <a:txBody>
                    <a:bodyPr/>
                    <a:lstStyle/>
                    <a:p>
                      <a:pPr marL="0" marR="0" algn="ctr" hangingPunct="0">
                        <a:spcBef>
                          <a:spcPts val="0"/>
                        </a:spcBef>
                        <a:spcAft>
                          <a:spcPts val="0"/>
                        </a:spcAft>
                      </a:pPr>
                      <a:r>
                        <a:rPr lang="en-US" sz="2000" kern="1400" dirty="0">
                          <a:effectLst/>
                        </a:rPr>
                        <a:t>5.1-7.3</a:t>
                      </a:r>
                      <a:endParaRPr lang="en-US" sz="2000" kern="1400" dirty="0">
                        <a:solidFill>
                          <a:srgbClr val="212120"/>
                        </a:solidFill>
                        <a:effectLst/>
                        <a:latin typeface="Times New Roman"/>
                        <a:ea typeface="Times New Roman"/>
                        <a:cs typeface="Times New Roman"/>
                      </a:endParaRPr>
                    </a:p>
                  </a:txBody>
                  <a:tcPr marL="0" marR="0" marT="0" marB="0"/>
                </a:tc>
                <a:tc>
                  <a:txBody>
                    <a:bodyPr/>
                    <a:lstStyle/>
                    <a:p>
                      <a:pPr marL="0" marR="0" algn="ctr" hangingPunct="0">
                        <a:spcBef>
                          <a:spcPts val="0"/>
                        </a:spcBef>
                        <a:spcAft>
                          <a:spcPts val="0"/>
                        </a:spcAft>
                      </a:pPr>
                      <a:r>
                        <a:rPr lang="en-US" sz="2000" kern="1400" dirty="0">
                          <a:effectLst/>
                        </a:rPr>
                        <a:t>.15-.19</a:t>
                      </a:r>
                      <a:endParaRPr lang="en-US" sz="2000" kern="1400" dirty="0">
                        <a:solidFill>
                          <a:srgbClr val="212120"/>
                        </a:solidFill>
                        <a:effectLst/>
                        <a:latin typeface="Times New Roman"/>
                        <a:ea typeface="Times New Roman"/>
                        <a:cs typeface="Times New Roman"/>
                      </a:endParaRPr>
                    </a:p>
                  </a:txBody>
                  <a:tcPr marL="0" marR="0" marT="0" marB="0"/>
                </a:tc>
                <a:tc>
                  <a:txBody>
                    <a:bodyPr/>
                    <a:lstStyle/>
                    <a:p>
                      <a:pPr marL="0" marR="0" algn="ctr" hangingPunct="0">
                        <a:spcBef>
                          <a:spcPts val="0"/>
                        </a:spcBef>
                        <a:spcAft>
                          <a:spcPts val="0"/>
                        </a:spcAft>
                      </a:pPr>
                      <a:r>
                        <a:rPr lang="en-US" sz="2000" kern="1400" dirty="0">
                          <a:effectLst/>
                        </a:rPr>
                        <a:t>.05-1.0</a:t>
                      </a:r>
                      <a:endParaRPr lang="en-US" sz="2000" kern="1400" dirty="0">
                        <a:solidFill>
                          <a:srgbClr val="212120"/>
                        </a:solidFill>
                        <a:effectLst/>
                        <a:latin typeface="Times New Roman"/>
                        <a:ea typeface="Times New Roman"/>
                        <a:cs typeface="Times New Roman"/>
                      </a:endParaRPr>
                    </a:p>
                  </a:txBody>
                  <a:tcPr marL="0" marR="0" marT="0" marB="0"/>
                </a:tc>
                <a:tc>
                  <a:txBody>
                    <a:bodyPr/>
                    <a:lstStyle/>
                    <a:p>
                      <a:pPr marL="0" marR="0" algn="ctr" hangingPunct="0">
                        <a:spcBef>
                          <a:spcPts val="0"/>
                        </a:spcBef>
                        <a:spcAft>
                          <a:spcPts val="0"/>
                        </a:spcAft>
                      </a:pPr>
                      <a:r>
                        <a:rPr lang="en-US" sz="2000" kern="1400" dirty="0">
                          <a:effectLst/>
                        </a:rPr>
                        <a:t>1.45-1.55</a:t>
                      </a:r>
                      <a:endParaRPr lang="en-US" sz="2000" kern="1400" dirty="0">
                        <a:solidFill>
                          <a:srgbClr val="212120"/>
                        </a:solidFill>
                        <a:effectLst/>
                        <a:latin typeface="Times New Roman"/>
                        <a:ea typeface="Times New Roman"/>
                        <a:cs typeface="Times New Roman"/>
                      </a:endParaRPr>
                    </a:p>
                  </a:txBody>
                  <a:tcPr marL="0" marR="0" marT="0" marB="0"/>
                </a:tc>
              </a:tr>
              <a:tr h="591919">
                <a:tc>
                  <a:txBody>
                    <a:bodyPr/>
                    <a:lstStyle/>
                    <a:p>
                      <a:pPr marL="0" marR="0" algn="ctr" hangingPunct="0">
                        <a:spcBef>
                          <a:spcPts val="0"/>
                        </a:spcBef>
                        <a:spcAft>
                          <a:spcPts val="0"/>
                        </a:spcAft>
                      </a:pPr>
                      <a:r>
                        <a:rPr lang="en-US" sz="2000" b="1" kern="1400" dirty="0">
                          <a:effectLst/>
                        </a:rPr>
                        <a:t>Bt</a:t>
                      </a:r>
                      <a:endParaRPr lang="en-US" sz="2000" b="1" kern="1400" dirty="0">
                        <a:solidFill>
                          <a:srgbClr val="212120"/>
                        </a:solidFill>
                        <a:effectLst/>
                        <a:latin typeface="Times New Roman"/>
                        <a:ea typeface="Times New Roman"/>
                        <a:cs typeface="Times New Roman"/>
                      </a:endParaRPr>
                    </a:p>
                  </a:txBody>
                  <a:tcPr marL="0" marR="0" marT="0" marB="0"/>
                </a:tc>
                <a:tc>
                  <a:txBody>
                    <a:bodyPr/>
                    <a:lstStyle/>
                    <a:p>
                      <a:pPr marL="0" marR="0" algn="l" hangingPunct="0">
                        <a:spcBef>
                          <a:spcPts val="0"/>
                        </a:spcBef>
                        <a:spcAft>
                          <a:spcPts val="0"/>
                        </a:spcAft>
                      </a:pPr>
                      <a:r>
                        <a:rPr lang="en-US" sz="1800" kern="1400" dirty="0" smtClean="0">
                          <a:effectLst/>
                        </a:rPr>
                        <a:t> Loam,</a:t>
                      </a:r>
                    </a:p>
                    <a:p>
                      <a:pPr marL="0" marR="0" algn="l" hangingPunct="0">
                        <a:spcBef>
                          <a:spcPts val="0"/>
                        </a:spcBef>
                        <a:spcAft>
                          <a:spcPts val="0"/>
                        </a:spcAft>
                      </a:pPr>
                      <a:r>
                        <a:rPr lang="en-US" sz="1800" kern="1400" dirty="0" smtClean="0">
                          <a:effectLst/>
                        </a:rPr>
                        <a:t> Clay Loam</a:t>
                      </a:r>
                      <a:endParaRPr lang="en-US" sz="1800" kern="1400" dirty="0">
                        <a:solidFill>
                          <a:srgbClr val="212120"/>
                        </a:solidFill>
                        <a:effectLst/>
                        <a:latin typeface="Times New Roman"/>
                        <a:ea typeface="Times New Roman"/>
                        <a:cs typeface="Times New Roman"/>
                      </a:endParaRPr>
                    </a:p>
                  </a:txBody>
                  <a:tcPr marL="0" marR="0" marT="0" marB="0"/>
                </a:tc>
                <a:tc>
                  <a:txBody>
                    <a:bodyPr/>
                    <a:lstStyle/>
                    <a:p>
                      <a:pPr marL="0" marR="0" algn="ctr" hangingPunct="0">
                        <a:spcBef>
                          <a:spcPts val="0"/>
                        </a:spcBef>
                        <a:spcAft>
                          <a:spcPts val="0"/>
                        </a:spcAft>
                      </a:pPr>
                      <a:r>
                        <a:rPr lang="en-US" sz="2000" kern="1400" dirty="0">
                          <a:effectLst/>
                        </a:rPr>
                        <a:t>24-32</a:t>
                      </a:r>
                      <a:endParaRPr lang="en-US" sz="2000" kern="1400" dirty="0">
                        <a:solidFill>
                          <a:srgbClr val="212120"/>
                        </a:solidFill>
                        <a:effectLst/>
                        <a:latin typeface="Times New Roman"/>
                        <a:ea typeface="Times New Roman"/>
                        <a:cs typeface="Times New Roman"/>
                      </a:endParaRPr>
                    </a:p>
                  </a:txBody>
                  <a:tcPr marL="0" marR="0" marT="0" marB="0"/>
                </a:tc>
                <a:tc>
                  <a:txBody>
                    <a:bodyPr/>
                    <a:lstStyle/>
                    <a:p>
                      <a:pPr marL="0" marR="0" algn="ctr" hangingPunct="0">
                        <a:spcBef>
                          <a:spcPts val="0"/>
                        </a:spcBef>
                        <a:spcAft>
                          <a:spcPts val="0"/>
                        </a:spcAft>
                      </a:pPr>
                      <a:r>
                        <a:rPr lang="en-US" sz="2000" kern="1400" dirty="0">
                          <a:effectLst/>
                        </a:rPr>
                        <a:t>10-20</a:t>
                      </a:r>
                      <a:endParaRPr lang="en-US" sz="2000" kern="1400" dirty="0">
                        <a:solidFill>
                          <a:srgbClr val="212120"/>
                        </a:solidFill>
                        <a:effectLst/>
                        <a:latin typeface="Times New Roman"/>
                        <a:ea typeface="Times New Roman"/>
                        <a:cs typeface="Times New Roman"/>
                      </a:endParaRPr>
                    </a:p>
                  </a:txBody>
                  <a:tcPr marL="0" marR="0" marT="0" marB="0"/>
                </a:tc>
                <a:tc>
                  <a:txBody>
                    <a:bodyPr/>
                    <a:lstStyle/>
                    <a:p>
                      <a:pPr marL="0" marR="0" algn="ctr" hangingPunct="0">
                        <a:spcBef>
                          <a:spcPts val="0"/>
                        </a:spcBef>
                        <a:spcAft>
                          <a:spcPts val="0"/>
                        </a:spcAft>
                      </a:pPr>
                      <a:r>
                        <a:rPr lang="en-US" sz="2000" kern="1400" dirty="0">
                          <a:effectLst/>
                        </a:rPr>
                        <a:t>0</a:t>
                      </a:r>
                      <a:endParaRPr lang="en-US" sz="2000" kern="1400" dirty="0">
                        <a:solidFill>
                          <a:srgbClr val="212120"/>
                        </a:solidFill>
                        <a:effectLst/>
                        <a:latin typeface="Times New Roman"/>
                        <a:ea typeface="Times New Roman"/>
                        <a:cs typeface="Times New Roman"/>
                      </a:endParaRPr>
                    </a:p>
                  </a:txBody>
                  <a:tcPr marL="0" marR="0" marT="0" marB="0"/>
                </a:tc>
                <a:tc>
                  <a:txBody>
                    <a:bodyPr/>
                    <a:lstStyle/>
                    <a:p>
                      <a:pPr marL="0" marR="0" algn="ctr" hangingPunct="0">
                        <a:spcBef>
                          <a:spcPts val="0"/>
                        </a:spcBef>
                        <a:spcAft>
                          <a:spcPts val="0"/>
                        </a:spcAft>
                      </a:pPr>
                      <a:r>
                        <a:rPr lang="en-US" sz="2000" kern="1400" dirty="0">
                          <a:effectLst/>
                        </a:rPr>
                        <a:t>5.1-7.7</a:t>
                      </a:r>
                      <a:endParaRPr lang="en-US" sz="2000" kern="1400" dirty="0">
                        <a:solidFill>
                          <a:srgbClr val="212120"/>
                        </a:solidFill>
                        <a:effectLst/>
                        <a:latin typeface="Times New Roman"/>
                        <a:ea typeface="Times New Roman"/>
                        <a:cs typeface="Times New Roman"/>
                      </a:endParaRPr>
                    </a:p>
                  </a:txBody>
                  <a:tcPr marL="0" marR="0" marT="0" marB="0"/>
                </a:tc>
                <a:tc>
                  <a:txBody>
                    <a:bodyPr/>
                    <a:lstStyle/>
                    <a:p>
                      <a:pPr marL="0" marR="0" algn="ctr" hangingPunct="0">
                        <a:spcBef>
                          <a:spcPts val="0"/>
                        </a:spcBef>
                        <a:spcAft>
                          <a:spcPts val="0"/>
                        </a:spcAft>
                      </a:pPr>
                      <a:r>
                        <a:rPr lang="en-US" sz="2000" kern="1400" dirty="0">
                          <a:effectLst/>
                        </a:rPr>
                        <a:t>.15-.19</a:t>
                      </a:r>
                      <a:endParaRPr lang="en-US" sz="2000" kern="1400" dirty="0">
                        <a:solidFill>
                          <a:srgbClr val="212120"/>
                        </a:solidFill>
                        <a:effectLst/>
                        <a:latin typeface="Times New Roman"/>
                        <a:ea typeface="Times New Roman"/>
                        <a:cs typeface="Times New Roman"/>
                      </a:endParaRPr>
                    </a:p>
                  </a:txBody>
                  <a:tcPr marL="0" marR="0" marT="0" marB="0"/>
                </a:tc>
                <a:tc>
                  <a:txBody>
                    <a:bodyPr/>
                    <a:lstStyle/>
                    <a:p>
                      <a:pPr marL="0" marR="0" algn="ctr" hangingPunct="0">
                        <a:spcBef>
                          <a:spcPts val="0"/>
                        </a:spcBef>
                        <a:spcAft>
                          <a:spcPts val="0"/>
                        </a:spcAft>
                      </a:pPr>
                      <a:r>
                        <a:rPr lang="en-US" sz="2000" kern="1400" dirty="0">
                          <a:effectLst/>
                        </a:rPr>
                        <a:t>.05-1.0</a:t>
                      </a:r>
                      <a:endParaRPr lang="en-US" sz="2000" kern="1400" dirty="0">
                        <a:solidFill>
                          <a:srgbClr val="212120"/>
                        </a:solidFill>
                        <a:effectLst/>
                        <a:latin typeface="Times New Roman"/>
                        <a:ea typeface="Times New Roman"/>
                        <a:cs typeface="Times New Roman"/>
                      </a:endParaRPr>
                    </a:p>
                  </a:txBody>
                  <a:tcPr marL="0" marR="0" marT="0" marB="0"/>
                </a:tc>
                <a:tc>
                  <a:txBody>
                    <a:bodyPr/>
                    <a:lstStyle/>
                    <a:p>
                      <a:pPr marL="0" marR="0" algn="ctr" hangingPunct="0">
                        <a:spcBef>
                          <a:spcPts val="0"/>
                        </a:spcBef>
                        <a:spcAft>
                          <a:spcPts val="0"/>
                        </a:spcAft>
                      </a:pPr>
                      <a:r>
                        <a:rPr lang="en-US" sz="2000" kern="1400" dirty="0">
                          <a:effectLst/>
                        </a:rPr>
                        <a:t>1.45-1.55</a:t>
                      </a:r>
                      <a:endParaRPr lang="en-US" sz="2000" kern="1400" dirty="0">
                        <a:solidFill>
                          <a:srgbClr val="212120"/>
                        </a:solidFill>
                        <a:effectLst/>
                        <a:latin typeface="Times New Roman"/>
                        <a:ea typeface="Times New Roman"/>
                        <a:cs typeface="Times New Roman"/>
                      </a:endParaRPr>
                    </a:p>
                  </a:txBody>
                  <a:tcPr marL="0" marR="0" marT="0" marB="0"/>
                </a:tc>
              </a:tr>
              <a:tr h="609600">
                <a:tc>
                  <a:txBody>
                    <a:bodyPr/>
                    <a:lstStyle/>
                    <a:p>
                      <a:pPr marL="0" marR="0" algn="ctr" hangingPunct="0">
                        <a:spcBef>
                          <a:spcPts val="0"/>
                        </a:spcBef>
                        <a:spcAft>
                          <a:spcPts val="0"/>
                        </a:spcAft>
                      </a:pPr>
                      <a:r>
                        <a:rPr lang="en-US" sz="2000" b="1" kern="1400" dirty="0">
                          <a:effectLst/>
                        </a:rPr>
                        <a:t>Bk</a:t>
                      </a:r>
                      <a:endParaRPr lang="en-US" sz="2000" b="1" kern="1400" dirty="0">
                        <a:solidFill>
                          <a:srgbClr val="212120"/>
                        </a:solidFill>
                        <a:effectLst/>
                        <a:latin typeface="Times New Roman"/>
                        <a:ea typeface="Times New Roman"/>
                        <a:cs typeface="Times New Roman"/>
                      </a:endParaRPr>
                    </a:p>
                  </a:txBody>
                  <a:tcPr marL="0" marR="0" marT="0" marB="0"/>
                </a:tc>
                <a:tc>
                  <a:txBody>
                    <a:bodyPr/>
                    <a:lstStyle/>
                    <a:p>
                      <a:pPr marL="0" marR="0" algn="l" hangingPunct="0">
                        <a:spcBef>
                          <a:spcPts val="0"/>
                        </a:spcBef>
                        <a:spcAft>
                          <a:spcPts val="0"/>
                        </a:spcAft>
                      </a:pPr>
                      <a:r>
                        <a:rPr lang="en-US" sz="1800" kern="1400" dirty="0" smtClean="0">
                          <a:effectLst/>
                        </a:rPr>
                        <a:t> Loam</a:t>
                      </a:r>
                      <a:r>
                        <a:rPr lang="en-US" sz="1800" kern="1400" dirty="0">
                          <a:effectLst/>
                        </a:rPr>
                        <a:t>, </a:t>
                      </a:r>
                      <a:endParaRPr lang="en-US" sz="1800" kern="1400" dirty="0" smtClean="0">
                        <a:effectLst/>
                      </a:endParaRPr>
                    </a:p>
                    <a:p>
                      <a:pPr marL="0" marR="0" algn="l" hangingPunct="0">
                        <a:spcBef>
                          <a:spcPts val="0"/>
                        </a:spcBef>
                        <a:spcAft>
                          <a:spcPts val="0"/>
                        </a:spcAft>
                      </a:pPr>
                      <a:r>
                        <a:rPr lang="en-US" sz="1800" kern="1400" dirty="0" smtClean="0">
                          <a:effectLst/>
                        </a:rPr>
                        <a:t> Clay </a:t>
                      </a:r>
                      <a:r>
                        <a:rPr lang="en-US" sz="1800" kern="1400" dirty="0">
                          <a:effectLst/>
                        </a:rPr>
                        <a:t>Loam</a:t>
                      </a:r>
                      <a:endParaRPr lang="en-US" sz="1800" kern="1400" dirty="0">
                        <a:solidFill>
                          <a:srgbClr val="212120"/>
                        </a:solidFill>
                        <a:effectLst/>
                        <a:latin typeface="Times New Roman"/>
                        <a:ea typeface="Times New Roman"/>
                        <a:cs typeface="Times New Roman"/>
                      </a:endParaRPr>
                    </a:p>
                  </a:txBody>
                  <a:tcPr marL="0" marR="0" marT="0" marB="0"/>
                </a:tc>
                <a:tc>
                  <a:txBody>
                    <a:bodyPr/>
                    <a:lstStyle/>
                    <a:p>
                      <a:pPr marL="0" marR="0" algn="ctr" hangingPunct="0">
                        <a:spcBef>
                          <a:spcPts val="0"/>
                        </a:spcBef>
                        <a:spcAft>
                          <a:spcPts val="0"/>
                        </a:spcAft>
                      </a:pPr>
                      <a:r>
                        <a:rPr lang="en-US" sz="2000" kern="1400" dirty="0">
                          <a:effectLst/>
                        </a:rPr>
                        <a:t>20-30</a:t>
                      </a:r>
                      <a:endParaRPr lang="en-US" sz="2000" kern="1400" dirty="0">
                        <a:solidFill>
                          <a:srgbClr val="212120"/>
                        </a:solidFill>
                        <a:effectLst/>
                        <a:latin typeface="Times New Roman"/>
                        <a:ea typeface="Times New Roman"/>
                        <a:cs typeface="Times New Roman"/>
                      </a:endParaRPr>
                    </a:p>
                  </a:txBody>
                  <a:tcPr marL="0" marR="0" marT="0" marB="0"/>
                </a:tc>
                <a:tc>
                  <a:txBody>
                    <a:bodyPr/>
                    <a:lstStyle/>
                    <a:p>
                      <a:pPr marL="0" marR="0" algn="ctr" hangingPunct="0">
                        <a:spcBef>
                          <a:spcPts val="0"/>
                        </a:spcBef>
                        <a:spcAft>
                          <a:spcPts val="0"/>
                        </a:spcAft>
                      </a:pPr>
                      <a:r>
                        <a:rPr lang="en-US" sz="2000" kern="1400" dirty="0">
                          <a:effectLst/>
                        </a:rPr>
                        <a:t>10-20</a:t>
                      </a:r>
                      <a:endParaRPr lang="en-US" sz="2000" kern="1400" dirty="0">
                        <a:solidFill>
                          <a:srgbClr val="212120"/>
                        </a:solidFill>
                        <a:effectLst/>
                        <a:latin typeface="Times New Roman"/>
                        <a:ea typeface="Times New Roman"/>
                        <a:cs typeface="Times New Roman"/>
                      </a:endParaRPr>
                    </a:p>
                  </a:txBody>
                  <a:tcPr marL="0" marR="0" marT="0" marB="0"/>
                </a:tc>
                <a:tc>
                  <a:txBody>
                    <a:bodyPr/>
                    <a:lstStyle/>
                    <a:p>
                      <a:pPr marL="0" marR="0" algn="ctr" hangingPunct="0">
                        <a:spcBef>
                          <a:spcPts val="0"/>
                        </a:spcBef>
                        <a:spcAft>
                          <a:spcPts val="0"/>
                        </a:spcAft>
                      </a:pPr>
                      <a:r>
                        <a:rPr lang="en-US" sz="2000" kern="1400" dirty="0">
                          <a:effectLst/>
                        </a:rPr>
                        <a:t>15-25</a:t>
                      </a:r>
                      <a:endParaRPr lang="en-US" sz="2000" kern="1400" dirty="0">
                        <a:solidFill>
                          <a:srgbClr val="212120"/>
                        </a:solidFill>
                        <a:effectLst/>
                        <a:latin typeface="Times New Roman"/>
                        <a:ea typeface="Times New Roman"/>
                        <a:cs typeface="Times New Roman"/>
                      </a:endParaRPr>
                    </a:p>
                  </a:txBody>
                  <a:tcPr marL="0" marR="0" marT="0" marB="0"/>
                </a:tc>
                <a:tc>
                  <a:txBody>
                    <a:bodyPr/>
                    <a:lstStyle/>
                    <a:p>
                      <a:pPr marL="0" marR="0" algn="ctr" hangingPunct="0">
                        <a:spcBef>
                          <a:spcPts val="0"/>
                        </a:spcBef>
                        <a:spcAft>
                          <a:spcPts val="0"/>
                        </a:spcAft>
                      </a:pPr>
                      <a:r>
                        <a:rPr lang="en-US" sz="2000" kern="1400" dirty="0">
                          <a:effectLst/>
                        </a:rPr>
                        <a:t>7.4-8.4</a:t>
                      </a:r>
                      <a:endParaRPr lang="en-US" sz="2000" kern="1400" dirty="0">
                        <a:solidFill>
                          <a:srgbClr val="212120"/>
                        </a:solidFill>
                        <a:effectLst/>
                        <a:latin typeface="Times New Roman"/>
                        <a:ea typeface="Times New Roman"/>
                        <a:cs typeface="Times New Roman"/>
                      </a:endParaRPr>
                    </a:p>
                  </a:txBody>
                  <a:tcPr marL="0" marR="0" marT="0" marB="0"/>
                </a:tc>
                <a:tc>
                  <a:txBody>
                    <a:bodyPr/>
                    <a:lstStyle/>
                    <a:p>
                      <a:pPr marL="0" marR="0" algn="ctr" hangingPunct="0">
                        <a:spcBef>
                          <a:spcPts val="0"/>
                        </a:spcBef>
                        <a:spcAft>
                          <a:spcPts val="0"/>
                        </a:spcAft>
                      </a:pPr>
                      <a:r>
                        <a:rPr lang="en-US" sz="2000" kern="1400" dirty="0">
                          <a:effectLst/>
                        </a:rPr>
                        <a:t>.15-.19</a:t>
                      </a:r>
                      <a:endParaRPr lang="en-US" sz="2000" kern="1400" dirty="0">
                        <a:solidFill>
                          <a:srgbClr val="212120"/>
                        </a:solidFill>
                        <a:effectLst/>
                        <a:latin typeface="Times New Roman"/>
                        <a:ea typeface="Times New Roman"/>
                        <a:cs typeface="Times New Roman"/>
                      </a:endParaRPr>
                    </a:p>
                  </a:txBody>
                  <a:tcPr marL="0" marR="0" marT="0" marB="0"/>
                </a:tc>
                <a:tc>
                  <a:txBody>
                    <a:bodyPr/>
                    <a:lstStyle/>
                    <a:p>
                      <a:pPr marL="0" marR="0" algn="ctr" hangingPunct="0">
                        <a:spcBef>
                          <a:spcPts val="0"/>
                        </a:spcBef>
                        <a:spcAft>
                          <a:spcPts val="0"/>
                        </a:spcAft>
                      </a:pPr>
                      <a:r>
                        <a:rPr lang="en-US" sz="2000" kern="1400" dirty="0">
                          <a:effectLst/>
                        </a:rPr>
                        <a:t>.01-.50</a:t>
                      </a:r>
                      <a:endParaRPr lang="en-US" sz="2000" kern="1400" dirty="0">
                        <a:solidFill>
                          <a:srgbClr val="212120"/>
                        </a:solidFill>
                        <a:effectLst/>
                        <a:latin typeface="Times New Roman"/>
                        <a:ea typeface="Times New Roman"/>
                        <a:cs typeface="Times New Roman"/>
                      </a:endParaRPr>
                    </a:p>
                  </a:txBody>
                  <a:tcPr marL="0" marR="0" marT="0" marB="0"/>
                </a:tc>
                <a:tc>
                  <a:txBody>
                    <a:bodyPr/>
                    <a:lstStyle/>
                    <a:p>
                      <a:pPr marL="0" marR="0" algn="ctr" hangingPunct="0">
                        <a:spcBef>
                          <a:spcPts val="0"/>
                        </a:spcBef>
                        <a:spcAft>
                          <a:spcPts val="0"/>
                        </a:spcAft>
                      </a:pPr>
                      <a:r>
                        <a:rPr lang="en-US" sz="2000" kern="1400" dirty="0">
                          <a:effectLst/>
                        </a:rPr>
                        <a:t>1.35-1.55</a:t>
                      </a:r>
                      <a:endParaRPr lang="en-US" sz="2000" kern="1400" dirty="0">
                        <a:solidFill>
                          <a:srgbClr val="212120"/>
                        </a:solidFill>
                        <a:effectLst/>
                        <a:latin typeface="Times New Roman"/>
                        <a:ea typeface="Times New Roman"/>
                        <a:cs typeface="Times New Roman"/>
                      </a:endParaRPr>
                    </a:p>
                  </a:txBody>
                  <a:tcPr marL="0" marR="0" marT="0" marB="0"/>
                </a:tc>
              </a:tr>
              <a:tr h="637639">
                <a:tc>
                  <a:txBody>
                    <a:bodyPr/>
                    <a:lstStyle/>
                    <a:p>
                      <a:pPr marL="0" marR="0" algn="ctr" hangingPunct="0">
                        <a:spcBef>
                          <a:spcPts val="0"/>
                        </a:spcBef>
                        <a:spcAft>
                          <a:spcPts val="0"/>
                        </a:spcAft>
                      </a:pPr>
                      <a:r>
                        <a:rPr lang="en-US" sz="2000" b="1" kern="1400" dirty="0">
                          <a:effectLst/>
                        </a:rPr>
                        <a:t>C</a:t>
                      </a:r>
                      <a:endParaRPr lang="en-US" sz="2000" b="1" kern="1400" dirty="0">
                        <a:solidFill>
                          <a:srgbClr val="212120"/>
                        </a:solidFill>
                        <a:effectLst/>
                        <a:latin typeface="Times New Roman"/>
                        <a:ea typeface="Times New Roman"/>
                        <a:cs typeface="Times New Roman"/>
                      </a:endParaRPr>
                    </a:p>
                  </a:txBody>
                  <a:tcPr marL="0" marR="0" marT="0" marB="0"/>
                </a:tc>
                <a:tc>
                  <a:txBody>
                    <a:bodyPr/>
                    <a:lstStyle/>
                    <a:p>
                      <a:pPr marL="0" marR="0" hangingPunct="0">
                        <a:spcBef>
                          <a:spcPts val="0"/>
                        </a:spcBef>
                        <a:spcAft>
                          <a:spcPts val="0"/>
                        </a:spcAft>
                      </a:pPr>
                      <a:r>
                        <a:rPr lang="en-US" sz="1800" kern="1400" dirty="0" smtClean="0">
                          <a:effectLst/>
                        </a:rPr>
                        <a:t> Loam</a:t>
                      </a:r>
                      <a:r>
                        <a:rPr lang="en-US" sz="1800" kern="1400" dirty="0">
                          <a:effectLst/>
                        </a:rPr>
                        <a:t>, </a:t>
                      </a:r>
                      <a:endParaRPr lang="en-US" sz="1800" kern="1400" dirty="0" smtClean="0">
                        <a:effectLst/>
                      </a:endParaRPr>
                    </a:p>
                    <a:p>
                      <a:pPr marL="0" marR="0" hangingPunct="0">
                        <a:spcBef>
                          <a:spcPts val="0"/>
                        </a:spcBef>
                        <a:spcAft>
                          <a:spcPts val="0"/>
                        </a:spcAft>
                      </a:pPr>
                      <a:r>
                        <a:rPr lang="en-US" sz="1800" kern="1400" dirty="0" smtClean="0">
                          <a:effectLst/>
                        </a:rPr>
                        <a:t> Clay Loam</a:t>
                      </a:r>
                      <a:endParaRPr lang="en-US" sz="1800" kern="1400" dirty="0">
                        <a:solidFill>
                          <a:srgbClr val="212120"/>
                        </a:solidFill>
                        <a:effectLst/>
                        <a:latin typeface="Times New Roman"/>
                        <a:ea typeface="Times New Roman"/>
                        <a:cs typeface="Times New Roman"/>
                      </a:endParaRPr>
                    </a:p>
                  </a:txBody>
                  <a:tcPr marL="0" marR="0" marT="0" marB="0"/>
                </a:tc>
                <a:tc>
                  <a:txBody>
                    <a:bodyPr/>
                    <a:lstStyle/>
                    <a:p>
                      <a:pPr marL="0" marR="0" algn="ctr" hangingPunct="0">
                        <a:spcBef>
                          <a:spcPts val="0"/>
                        </a:spcBef>
                        <a:spcAft>
                          <a:spcPts val="0"/>
                        </a:spcAft>
                      </a:pPr>
                      <a:r>
                        <a:rPr lang="en-US" sz="2000" kern="1400" dirty="0">
                          <a:effectLst/>
                        </a:rPr>
                        <a:t>20-30</a:t>
                      </a:r>
                      <a:endParaRPr lang="en-US" sz="2000" kern="1400" dirty="0">
                        <a:solidFill>
                          <a:srgbClr val="212120"/>
                        </a:solidFill>
                        <a:effectLst/>
                        <a:latin typeface="Times New Roman"/>
                        <a:ea typeface="Times New Roman"/>
                        <a:cs typeface="Times New Roman"/>
                      </a:endParaRPr>
                    </a:p>
                  </a:txBody>
                  <a:tcPr marL="0" marR="0" marT="0" marB="0"/>
                </a:tc>
                <a:tc>
                  <a:txBody>
                    <a:bodyPr/>
                    <a:lstStyle/>
                    <a:p>
                      <a:pPr marL="0" marR="0" algn="ctr" hangingPunct="0">
                        <a:spcBef>
                          <a:spcPts val="0"/>
                        </a:spcBef>
                        <a:spcAft>
                          <a:spcPts val="0"/>
                        </a:spcAft>
                      </a:pPr>
                      <a:r>
                        <a:rPr lang="en-US" sz="2000" kern="1400" dirty="0">
                          <a:effectLst/>
                        </a:rPr>
                        <a:t>10-20</a:t>
                      </a:r>
                      <a:endParaRPr lang="en-US" sz="2000" kern="1400" dirty="0">
                        <a:solidFill>
                          <a:srgbClr val="212120"/>
                        </a:solidFill>
                        <a:effectLst/>
                        <a:latin typeface="Times New Roman"/>
                        <a:ea typeface="Times New Roman"/>
                        <a:cs typeface="Times New Roman"/>
                      </a:endParaRPr>
                    </a:p>
                  </a:txBody>
                  <a:tcPr marL="0" marR="0" marT="0" marB="0"/>
                </a:tc>
                <a:tc>
                  <a:txBody>
                    <a:bodyPr/>
                    <a:lstStyle/>
                    <a:p>
                      <a:pPr marL="0" marR="0" algn="ctr" hangingPunct="0">
                        <a:spcBef>
                          <a:spcPts val="0"/>
                        </a:spcBef>
                        <a:spcAft>
                          <a:spcPts val="0"/>
                        </a:spcAft>
                      </a:pPr>
                      <a:r>
                        <a:rPr lang="en-US" sz="2000" kern="1400" dirty="0">
                          <a:effectLst/>
                        </a:rPr>
                        <a:t>10-20</a:t>
                      </a:r>
                      <a:endParaRPr lang="en-US" sz="2000" kern="1400" dirty="0">
                        <a:solidFill>
                          <a:srgbClr val="212120"/>
                        </a:solidFill>
                        <a:effectLst/>
                        <a:latin typeface="Times New Roman"/>
                        <a:ea typeface="Times New Roman"/>
                        <a:cs typeface="Times New Roman"/>
                      </a:endParaRPr>
                    </a:p>
                  </a:txBody>
                  <a:tcPr marL="0" marR="0" marT="0" marB="0"/>
                </a:tc>
                <a:tc>
                  <a:txBody>
                    <a:bodyPr/>
                    <a:lstStyle/>
                    <a:p>
                      <a:pPr marL="0" marR="0" algn="ctr" hangingPunct="0">
                        <a:spcBef>
                          <a:spcPts val="0"/>
                        </a:spcBef>
                        <a:spcAft>
                          <a:spcPts val="0"/>
                        </a:spcAft>
                      </a:pPr>
                      <a:r>
                        <a:rPr lang="en-US" sz="2000" kern="1400" dirty="0">
                          <a:effectLst/>
                        </a:rPr>
                        <a:t>7.4-8.4</a:t>
                      </a:r>
                      <a:endParaRPr lang="en-US" sz="2000" kern="1400" dirty="0">
                        <a:solidFill>
                          <a:srgbClr val="212120"/>
                        </a:solidFill>
                        <a:effectLst/>
                        <a:latin typeface="Times New Roman"/>
                        <a:ea typeface="Times New Roman"/>
                        <a:cs typeface="Times New Roman"/>
                      </a:endParaRPr>
                    </a:p>
                  </a:txBody>
                  <a:tcPr marL="0" marR="0" marT="0" marB="0"/>
                </a:tc>
                <a:tc>
                  <a:txBody>
                    <a:bodyPr/>
                    <a:lstStyle/>
                    <a:p>
                      <a:pPr marL="0" marR="0" algn="ctr" hangingPunct="0">
                        <a:spcBef>
                          <a:spcPts val="0"/>
                        </a:spcBef>
                        <a:spcAft>
                          <a:spcPts val="0"/>
                        </a:spcAft>
                      </a:pPr>
                      <a:r>
                        <a:rPr lang="en-US" sz="2000" kern="1400" dirty="0">
                          <a:effectLst/>
                        </a:rPr>
                        <a:t>.15-.19</a:t>
                      </a:r>
                      <a:endParaRPr lang="en-US" sz="2000" kern="1400" dirty="0">
                        <a:solidFill>
                          <a:srgbClr val="212120"/>
                        </a:solidFill>
                        <a:effectLst/>
                        <a:latin typeface="Times New Roman"/>
                        <a:ea typeface="Times New Roman"/>
                        <a:cs typeface="Times New Roman"/>
                      </a:endParaRPr>
                    </a:p>
                  </a:txBody>
                  <a:tcPr marL="0" marR="0" marT="0" marB="0"/>
                </a:tc>
                <a:tc>
                  <a:txBody>
                    <a:bodyPr/>
                    <a:lstStyle/>
                    <a:p>
                      <a:pPr marL="0" marR="0" algn="ctr" hangingPunct="0">
                        <a:spcBef>
                          <a:spcPts val="0"/>
                        </a:spcBef>
                        <a:spcAft>
                          <a:spcPts val="0"/>
                        </a:spcAft>
                      </a:pPr>
                      <a:r>
                        <a:rPr lang="en-US" sz="2000" kern="1400" dirty="0">
                          <a:effectLst/>
                        </a:rPr>
                        <a:t>.01-.50</a:t>
                      </a:r>
                      <a:endParaRPr lang="en-US" sz="2000" kern="1400" dirty="0">
                        <a:solidFill>
                          <a:srgbClr val="212120"/>
                        </a:solidFill>
                        <a:effectLst/>
                        <a:latin typeface="Times New Roman"/>
                        <a:ea typeface="Times New Roman"/>
                        <a:cs typeface="Times New Roman"/>
                      </a:endParaRPr>
                    </a:p>
                  </a:txBody>
                  <a:tcPr marL="0" marR="0" marT="0" marB="0"/>
                </a:tc>
                <a:tc>
                  <a:txBody>
                    <a:bodyPr/>
                    <a:lstStyle/>
                    <a:p>
                      <a:pPr marL="0" marR="0" algn="ctr" hangingPunct="0">
                        <a:spcBef>
                          <a:spcPts val="0"/>
                        </a:spcBef>
                        <a:spcAft>
                          <a:spcPts val="0"/>
                        </a:spcAft>
                      </a:pPr>
                      <a:r>
                        <a:rPr lang="en-US" sz="2000" kern="1400" dirty="0">
                          <a:effectLst/>
                        </a:rPr>
                        <a:t>1.35-1.55</a:t>
                      </a:r>
                      <a:endParaRPr lang="en-US" sz="2000" kern="1400" dirty="0">
                        <a:solidFill>
                          <a:srgbClr val="212120"/>
                        </a:solidFill>
                        <a:effectLst/>
                        <a:latin typeface="Times New Roman"/>
                        <a:ea typeface="Times New Roman"/>
                        <a:cs typeface="Times New Roman"/>
                      </a:endParaRPr>
                    </a:p>
                  </a:txBody>
                  <a:tcPr marL="0" marR="0" marT="0" marB="0"/>
                </a:tc>
              </a:tr>
            </a:tbl>
          </a:graphicData>
        </a:graphic>
      </p:graphicFrame>
      <p:sp>
        <p:nvSpPr>
          <p:cNvPr id="6" name="TextBox 5"/>
          <p:cNvSpPr txBox="1"/>
          <p:nvPr/>
        </p:nvSpPr>
        <p:spPr>
          <a:xfrm>
            <a:off x="381000" y="4495800"/>
            <a:ext cx="6019800" cy="1554272"/>
          </a:xfrm>
          <a:prstGeom prst="rect">
            <a:avLst/>
          </a:prstGeom>
          <a:noFill/>
        </p:spPr>
        <p:txBody>
          <a:bodyPr wrap="square" rtlCol="0">
            <a:spAutoFit/>
          </a:bodyPr>
          <a:lstStyle/>
          <a:p>
            <a:r>
              <a:rPr lang="en-US" sz="1900" b="1" dirty="0"/>
              <a:t>CEC</a:t>
            </a:r>
            <a:r>
              <a:rPr lang="en-US" sz="1900" dirty="0"/>
              <a:t> = Cation Exchange Capacity (meq/100 grams</a:t>
            </a:r>
            <a:r>
              <a:rPr lang="en-US" sz="1900" dirty="0" smtClean="0"/>
              <a:t>) </a:t>
            </a:r>
          </a:p>
          <a:p>
            <a:r>
              <a:rPr lang="en-US" sz="1900" b="1" dirty="0" smtClean="0"/>
              <a:t>CaCO3</a:t>
            </a:r>
            <a:r>
              <a:rPr lang="en-US" sz="1900" dirty="0" smtClean="0"/>
              <a:t> </a:t>
            </a:r>
            <a:r>
              <a:rPr lang="en-US" sz="1900" dirty="0"/>
              <a:t>= Calcium </a:t>
            </a:r>
            <a:r>
              <a:rPr lang="en-US" sz="1900" dirty="0" smtClean="0"/>
              <a:t>carbonate (percent)</a:t>
            </a:r>
          </a:p>
          <a:p>
            <a:r>
              <a:rPr lang="en-US" sz="1900" b="1" dirty="0" smtClean="0"/>
              <a:t>AWC </a:t>
            </a:r>
            <a:r>
              <a:rPr lang="en-US" sz="1900" dirty="0"/>
              <a:t>= Available Water Capacity (inch/inch</a:t>
            </a:r>
            <a:r>
              <a:rPr lang="en-US" sz="1900" dirty="0" smtClean="0"/>
              <a:t>)</a:t>
            </a:r>
          </a:p>
          <a:p>
            <a:r>
              <a:rPr lang="en-US" sz="1900" b="1" dirty="0" smtClean="0"/>
              <a:t>OM </a:t>
            </a:r>
            <a:r>
              <a:rPr lang="en-US" sz="1900" dirty="0"/>
              <a:t>= Organic </a:t>
            </a:r>
            <a:r>
              <a:rPr lang="en-US" sz="1900" dirty="0" smtClean="0"/>
              <a:t>Matter (percent)</a:t>
            </a:r>
          </a:p>
          <a:p>
            <a:r>
              <a:rPr lang="en-US" sz="1900" b="1" dirty="0" smtClean="0"/>
              <a:t>M-BD </a:t>
            </a:r>
            <a:r>
              <a:rPr lang="en-US" sz="1900" dirty="0"/>
              <a:t>= Moist Bulk Density (grams/cubic centimeter</a:t>
            </a:r>
            <a:r>
              <a:rPr lang="en-US" sz="1900" dirty="0" smtClean="0"/>
              <a:t>).</a:t>
            </a:r>
            <a:endParaRPr lang="en-US" sz="1900" dirty="0"/>
          </a:p>
        </p:txBody>
      </p:sp>
      <p:pic>
        <p:nvPicPr>
          <p:cNvPr id="3" name="Picture 2"/>
          <p:cNvPicPr>
            <a:picLocks noChangeAspect="1"/>
          </p:cNvPicPr>
          <p:nvPr/>
        </p:nvPicPr>
        <p:blipFill>
          <a:blip r:embed="rId3"/>
          <a:stretch>
            <a:fillRect/>
          </a:stretch>
        </p:blipFill>
        <p:spPr>
          <a:xfrm>
            <a:off x="6093695" y="4648200"/>
            <a:ext cx="2821705" cy="2057400"/>
          </a:xfrm>
          <a:prstGeom prst="rect">
            <a:avLst/>
          </a:prstGeom>
        </p:spPr>
      </p:pic>
      <p:sp>
        <p:nvSpPr>
          <p:cNvPr id="5" name="Footer Placeholder 4"/>
          <p:cNvSpPr>
            <a:spLocks noGrp="1"/>
          </p:cNvSpPr>
          <p:nvPr>
            <p:ph type="ftr" sz="quarter" idx="11"/>
          </p:nvPr>
        </p:nvSpPr>
        <p:spPr>
          <a:xfrm>
            <a:off x="152400" y="6305550"/>
            <a:ext cx="2895600" cy="476250"/>
          </a:xfrm>
        </p:spPr>
        <p:txBody>
          <a:bodyPr/>
          <a:lstStyle/>
          <a:p>
            <a:r>
              <a:rPr lang="en-US" dirty="0" smtClean="0"/>
              <a:t>© 2013  MAPSS All Rights Reserved</a:t>
            </a:r>
            <a:endParaRPr lang="en-US" dirty="0"/>
          </a:p>
        </p:txBody>
      </p:sp>
      <p:sp>
        <p:nvSpPr>
          <p:cNvPr id="7" name="Slide Number Placeholder 6"/>
          <p:cNvSpPr>
            <a:spLocks noGrp="1"/>
          </p:cNvSpPr>
          <p:nvPr>
            <p:ph type="sldNum" sz="quarter" idx="12"/>
          </p:nvPr>
        </p:nvSpPr>
        <p:spPr/>
        <p:txBody>
          <a:bodyPr/>
          <a:lstStyle/>
          <a:p>
            <a:fld id="{B90BC94E-5489-4443-952A-5FC5BB60645F}" type="slidenum">
              <a:rPr lang="en-US" smtClean="0"/>
              <a:t>21</a:t>
            </a:fld>
            <a:endParaRPr lang="en-US" dirty="0"/>
          </a:p>
        </p:txBody>
      </p:sp>
    </p:spTree>
    <p:extLst>
      <p:ext uri="{BB962C8B-B14F-4D97-AF65-F5344CB8AC3E}">
        <p14:creationId xmlns:p14="http://schemas.microsoft.com/office/powerpoint/2010/main" val="1415000302"/>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Soil our Sustainable Resource</a:t>
            </a:r>
            <a:endParaRPr lang="en-US" dirty="0"/>
          </a:p>
        </p:txBody>
      </p:sp>
      <p:sp>
        <p:nvSpPr>
          <p:cNvPr id="3" name="Content Placeholder 2"/>
          <p:cNvSpPr>
            <a:spLocks noGrp="1"/>
          </p:cNvSpPr>
          <p:nvPr>
            <p:ph idx="1"/>
          </p:nvPr>
        </p:nvSpPr>
        <p:spPr>
          <a:xfrm>
            <a:off x="152400" y="1219200"/>
            <a:ext cx="5257800" cy="5410200"/>
          </a:xfrm>
        </p:spPr>
        <p:txBody>
          <a:bodyPr>
            <a:noAutofit/>
          </a:bodyPr>
          <a:lstStyle/>
          <a:p>
            <a:r>
              <a:rPr lang="en-US" sz="2100" dirty="0" smtClean="0"/>
              <a:t>All </a:t>
            </a:r>
            <a:r>
              <a:rPr lang="en-US" sz="2100" dirty="0"/>
              <a:t>of our soils in Minnesota directly support crop production, horticulture, </a:t>
            </a:r>
            <a:r>
              <a:rPr lang="en-US" sz="2100" dirty="0" smtClean="0"/>
              <a:t>livestock, energy </a:t>
            </a:r>
            <a:r>
              <a:rPr lang="en-US" sz="2100" dirty="0"/>
              <a:t>production, forestry and fiber production, home lawns, recreation areas and parks, wastewater and biosolid </a:t>
            </a:r>
            <a:r>
              <a:rPr lang="en-US" sz="2100" dirty="0" smtClean="0"/>
              <a:t>treatment</a:t>
            </a:r>
            <a:r>
              <a:rPr lang="en-US" sz="2100" dirty="0"/>
              <a:t>;</a:t>
            </a:r>
            <a:endParaRPr lang="en-US" sz="2100" dirty="0" smtClean="0"/>
          </a:p>
          <a:p>
            <a:r>
              <a:rPr lang="en-US" sz="2100" dirty="0" smtClean="0"/>
              <a:t>The </a:t>
            </a:r>
            <a:r>
              <a:rPr lang="en-US" sz="2100" dirty="0"/>
              <a:t>indirect benefits of this primary production include the production of food, meat and dairy products, and wood and </a:t>
            </a:r>
            <a:r>
              <a:rPr lang="en-US" sz="2100" dirty="0" smtClean="0"/>
              <a:t>paper products;</a:t>
            </a:r>
            <a:r>
              <a:rPr lang="en-US" sz="2100" dirty="0" smtClean="0">
                <a:solidFill>
                  <a:schemeClr val="accent6">
                    <a:lumMod val="50000"/>
                  </a:schemeClr>
                </a:solidFill>
              </a:rPr>
              <a:t> </a:t>
            </a:r>
          </a:p>
          <a:p>
            <a:r>
              <a:rPr lang="en-US" sz="2100" dirty="0" smtClean="0"/>
              <a:t>With </a:t>
            </a:r>
            <a:r>
              <a:rPr lang="en-US" sz="2100" dirty="0"/>
              <a:t>careful and wise management that includes soil and water conservation practices, our critical soil resources, highlighted by the Minnesota State Soil - Lester, are sustainable for us and future </a:t>
            </a:r>
            <a:r>
              <a:rPr lang="en-US" sz="2100" dirty="0" smtClean="0"/>
              <a:t>generations.</a:t>
            </a:r>
            <a:endParaRPr lang="en-US" sz="2100" dirty="0"/>
          </a:p>
        </p:txBody>
      </p:sp>
      <p:pic>
        <p:nvPicPr>
          <p:cNvPr id="4" name="Picture 3"/>
          <p:cNvPicPr>
            <a:picLocks noChangeAspect="1"/>
          </p:cNvPicPr>
          <p:nvPr/>
        </p:nvPicPr>
        <p:blipFill>
          <a:blip r:embed="rId3"/>
          <a:stretch>
            <a:fillRect/>
          </a:stretch>
        </p:blipFill>
        <p:spPr>
          <a:xfrm>
            <a:off x="5486400" y="1143000"/>
            <a:ext cx="2832100" cy="1960685"/>
          </a:xfrm>
          <a:prstGeom prst="rect">
            <a:avLst/>
          </a:prstGeom>
        </p:spPr>
      </p:pic>
      <p:pic>
        <p:nvPicPr>
          <p:cNvPr id="5" name="Picture 4"/>
          <p:cNvPicPr>
            <a:picLocks noChangeAspect="1"/>
          </p:cNvPicPr>
          <p:nvPr/>
        </p:nvPicPr>
        <p:blipFill>
          <a:blip r:embed="rId4"/>
          <a:stretch>
            <a:fillRect/>
          </a:stretch>
        </p:blipFill>
        <p:spPr>
          <a:xfrm>
            <a:off x="5791200" y="3200400"/>
            <a:ext cx="2209800" cy="1475042"/>
          </a:xfrm>
          <a:prstGeom prst="rect">
            <a:avLst/>
          </a:prstGeom>
        </p:spPr>
      </p:pic>
      <p:pic>
        <p:nvPicPr>
          <p:cNvPr id="6" name="Picture 5"/>
          <p:cNvPicPr>
            <a:picLocks noChangeAspect="1"/>
          </p:cNvPicPr>
          <p:nvPr/>
        </p:nvPicPr>
        <p:blipFill>
          <a:blip r:embed="rId5"/>
          <a:stretch>
            <a:fillRect/>
          </a:stretch>
        </p:blipFill>
        <p:spPr>
          <a:xfrm>
            <a:off x="5531978" y="4724400"/>
            <a:ext cx="2777383" cy="1981200"/>
          </a:xfrm>
          <a:prstGeom prst="rect">
            <a:avLst/>
          </a:prstGeom>
        </p:spPr>
      </p:pic>
      <p:sp>
        <p:nvSpPr>
          <p:cNvPr id="7" name="Footer Placeholder 6"/>
          <p:cNvSpPr>
            <a:spLocks noGrp="1"/>
          </p:cNvSpPr>
          <p:nvPr>
            <p:ph type="ftr" sz="quarter" idx="11"/>
          </p:nvPr>
        </p:nvSpPr>
        <p:spPr>
          <a:xfrm>
            <a:off x="152400" y="6305550"/>
            <a:ext cx="2895600" cy="476250"/>
          </a:xfrm>
        </p:spPr>
        <p:txBody>
          <a:bodyPr/>
          <a:lstStyle/>
          <a:p>
            <a:r>
              <a:rPr lang="en-US" dirty="0" smtClean="0"/>
              <a:t>© 2013  MAPSS All Rights Reserved</a:t>
            </a:r>
            <a:endParaRPr lang="en-US" dirty="0"/>
          </a:p>
        </p:txBody>
      </p:sp>
      <p:sp>
        <p:nvSpPr>
          <p:cNvPr id="8" name="Slide Number Placeholder 7"/>
          <p:cNvSpPr>
            <a:spLocks noGrp="1"/>
          </p:cNvSpPr>
          <p:nvPr>
            <p:ph type="sldNum" sz="quarter" idx="12"/>
          </p:nvPr>
        </p:nvSpPr>
        <p:spPr/>
        <p:txBody>
          <a:bodyPr/>
          <a:lstStyle/>
          <a:p>
            <a:fld id="{B90BC94E-5489-4443-952A-5FC5BB60645F}" type="slidenum">
              <a:rPr lang="en-US" smtClean="0"/>
              <a:t>22</a:t>
            </a:fld>
            <a:endParaRPr lang="en-US" dirty="0"/>
          </a:p>
        </p:txBody>
      </p:sp>
    </p:spTree>
    <p:extLst>
      <p:ext uri="{BB962C8B-B14F-4D97-AF65-F5344CB8AC3E}">
        <p14:creationId xmlns:p14="http://schemas.microsoft.com/office/powerpoint/2010/main" val="13766661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0"/>
            <a:ext cx="8781288" cy="1143000"/>
          </a:xfrm>
        </p:spPr>
        <p:txBody>
          <a:bodyPr>
            <a:normAutofit/>
          </a:bodyPr>
          <a:lstStyle/>
          <a:p>
            <a:pPr algn="ctr"/>
            <a:r>
              <a:rPr lang="en-US" dirty="0" smtClean="0"/>
              <a:t>Soil Education Websites</a:t>
            </a:r>
            <a:endParaRPr lang="en-US" dirty="0"/>
          </a:p>
        </p:txBody>
      </p:sp>
      <p:sp>
        <p:nvSpPr>
          <p:cNvPr id="3" name="Content Placeholder 2"/>
          <p:cNvSpPr>
            <a:spLocks noGrp="1"/>
          </p:cNvSpPr>
          <p:nvPr>
            <p:ph idx="1"/>
          </p:nvPr>
        </p:nvSpPr>
        <p:spPr>
          <a:xfrm>
            <a:off x="457200" y="990600"/>
            <a:ext cx="8400288" cy="5715000"/>
          </a:xfrm>
        </p:spPr>
        <p:txBody>
          <a:bodyPr>
            <a:normAutofit fontScale="85000" lnSpcReduction="20000"/>
          </a:bodyPr>
          <a:lstStyle/>
          <a:p>
            <a:r>
              <a:rPr lang="en-US" sz="2400" b="1" dirty="0" smtClean="0"/>
              <a:t>MN Association of Prof. Soil Scientists (MAPSS)</a:t>
            </a:r>
            <a:r>
              <a:rPr lang="en-US" sz="2400" b="1" dirty="0"/>
              <a:t/>
            </a:r>
            <a:br>
              <a:rPr lang="en-US" sz="2400" b="1" dirty="0"/>
            </a:br>
            <a:r>
              <a:rPr lang="en-US" sz="2400" u="sng" dirty="0" smtClean="0">
                <a:solidFill>
                  <a:srgbClr val="0070C0"/>
                </a:solidFill>
              </a:rPr>
              <a:t>www.mnsoilscientist.org </a:t>
            </a:r>
            <a:endParaRPr lang="en-US" sz="2400" u="sng" dirty="0" smtClean="0">
              <a:solidFill>
                <a:srgbClr val="0070C0"/>
              </a:solidFill>
            </a:endParaRPr>
          </a:p>
          <a:p>
            <a:r>
              <a:rPr lang="en-US" sz="2400" b="1" dirty="0" smtClean="0"/>
              <a:t>Places to see Lester in MN (Google </a:t>
            </a:r>
            <a:r>
              <a:rPr lang="en-US" sz="2400" b="1" dirty="0"/>
              <a:t>Maps App)</a:t>
            </a:r>
            <a:br>
              <a:rPr lang="en-US" sz="2400" b="1" dirty="0"/>
            </a:br>
            <a:r>
              <a:rPr lang="en-US" sz="2400" u="sng" dirty="0">
                <a:solidFill>
                  <a:srgbClr val="0070C0"/>
                </a:solidFill>
              </a:rPr>
              <a:t>https://www.google.com/maps/ms?msid=202692426412454181396.0004cdc6fe1f86c0566f0&amp;msa=0</a:t>
            </a:r>
            <a:endParaRPr lang="en-US" sz="2400" u="sng" dirty="0" smtClean="0">
              <a:solidFill>
                <a:srgbClr val="0070C0"/>
              </a:solidFill>
            </a:endParaRPr>
          </a:p>
          <a:p>
            <a:r>
              <a:rPr lang="en-US" sz="2400" b="1" dirty="0" smtClean="0"/>
              <a:t>Soil </a:t>
            </a:r>
            <a:r>
              <a:rPr lang="en-US" sz="2400" b="1" dirty="0" smtClean="0"/>
              <a:t>Science Society of America (SSSA)</a:t>
            </a:r>
            <a:r>
              <a:rPr lang="en-US" sz="2400" b="1" u="sng" dirty="0" smtClean="0">
                <a:solidFill>
                  <a:srgbClr val="0070C0"/>
                </a:solidFill>
                <a:hlinkClick r:id="rId3"/>
              </a:rPr>
              <a:t/>
            </a:r>
            <a:br>
              <a:rPr lang="en-US" sz="2400" b="1" u="sng" dirty="0" smtClean="0">
                <a:solidFill>
                  <a:srgbClr val="0070C0"/>
                </a:solidFill>
                <a:hlinkClick r:id="rId3"/>
              </a:rPr>
            </a:br>
            <a:r>
              <a:rPr lang="en-US" sz="2400" u="sng" dirty="0" smtClean="0">
                <a:solidFill>
                  <a:srgbClr val="0070C0"/>
                </a:solidFill>
              </a:rPr>
              <a:t>www.soils.org</a:t>
            </a:r>
            <a:br>
              <a:rPr lang="en-US" sz="2400" u="sng" dirty="0" smtClean="0">
                <a:solidFill>
                  <a:srgbClr val="0070C0"/>
                </a:solidFill>
              </a:rPr>
            </a:br>
            <a:r>
              <a:rPr lang="en-US" sz="2400" u="sng" dirty="0" smtClean="0">
                <a:solidFill>
                  <a:srgbClr val="0070C0"/>
                </a:solidFill>
              </a:rPr>
              <a:t>www.soils4teachers.org</a:t>
            </a:r>
            <a:br>
              <a:rPr lang="en-US" sz="2400" u="sng" dirty="0" smtClean="0">
                <a:solidFill>
                  <a:srgbClr val="0070C0"/>
                </a:solidFill>
              </a:rPr>
            </a:br>
            <a:r>
              <a:rPr lang="en-US" sz="2400" u="sng" dirty="0" smtClean="0">
                <a:solidFill>
                  <a:srgbClr val="0070C0"/>
                </a:solidFill>
              </a:rPr>
              <a:t>www.iheartsoil.org</a:t>
            </a:r>
            <a:r>
              <a:rPr lang="en-US" sz="2400" u="sng" dirty="0">
                <a:solidFill>
                  <a:srgbClr val="0070C0"/>
                </a:solidFill>
              </a:rPr>
              <a:t/>
            </a:r>
            <a:br>
              <a:rPr lang="en-US" sz="2400" u="sng" dirty="0">
                <a:solidFill>
                  <a:srgbClr val="0070C0"/>
                </a:solidFill>
              </a:rPr>
            </a:br>
            <a:r>
              <a:rPr lang="en-US" sz="2400" u="sng" dirty="0" smtClean="0">
                <a:solidFill>
                  <a:srgbClr val="0070C0"/>
                </a:solidFill>
              </a:rPr>
              <a:t>www.facebook.com/IheartSoil</a:t>
            </a:r>
            <a:r>
              <a:rPr lang="en-US" sz="2400" u="sng" dirty="0">
                <a:solidFill>
                  <a:srgbClr val="0070C0"/>
                </a:solidFill>
              </a:rPr>
              <a:t>#!/</a:t>
            </a:r>
            <a:r>
              <a:rPr lang="en-US" sz="2400" u="sng" dirty="0" smtClean="0">
                <a:solidFill>
                  <a:srgbClr val="0070C0"/>
                </a:solidFill>
              </a:rPr>
              <a:t>IheartSoil</a:t>
            </a:r>
            <a:endParaRPr lang="en-US" sz="2400" dirty="0"/>
          </a:p>
          <a:p>
            <a:r>
              <a:rPr lang="en-US" sz="2400" b="1" dirty="0"/>
              <a:t>Global Soil Partnership </a:t>
            </a:r>
            <a:r>
              <a:rPr lang="en-US" sz="2400" u="sng" dirty="0" smtClean="0">
                <a:solidFill>
                  <a:srgbClr val="0070C0"/>
                </a:solidFill>
              </a:rPr>
              <a:t>www.fao.org/globalsoilpartnership/home/en/</a:t>
            </a:r>
          </a:p>
          <a:p>
            <a:r>
              <a:rPr lang="en-US" sz="2400" b="1" dirty="0"/>
              <a:t>Web Soil Survey</a:t>
            </a:r>
          </a:p>
          <a:p>
            <a:pPr marL="82296" indent="0">
              <a:buNone/>
            </a:pPr>
            <a:r>
              <a:rPr lang="en-US" sz="2400" dirty="0">
                <a:solidFill>
                  <a:srgbClr val="0070C0"/>
                </a:solidFill>
              </a:rPr>
              <a:t>    </a:t>
            </a:r>
            <a:r>
              <a:rPr lang="en-US" sz="2400" u="sng" dirty="0">
                <a:solidFill>
                  <a:srgbClr val="0070C0"/>
                </a:solidFill>
              </a:rPr>
              <a:t>http://websoilsurvey.nrcs.usda.gov/app/HomePage.htm</a:t>
            </a:r>
          </a:p>
          <a:p>
            <a:r>
              <a:rPr lang="en-US" sz="2400" b="1" dirty="0" smtClean="0"/>
              <a:t>UC Davis Soil Web</a:t>
            </a:r>
          </a:p>
          <a:p>
            <a:pPr marL="82296" indent="0">
              <a:buNone/>
            </a:pPr>
            <a:r>
              <a:rPr lang="en-US" sz="2400" dirty="0" smtClean="0"/>
              <a:t>   </a:t>
            </a:r>
            <a:r>
              <a:rPr lang="en-US" sz="2400" u="sng" dirty="0">
                <a:solidFill>
                  <a:srgbClr val="0070C0"/>
                </a:solidFill>
              </a:rPr>
              <a:t>http://casoilresource.lawr.ucdavis.edu/soilweb</a:t>
            </a:r>
            <a:r>
              <a:rPr lang="en-US" sz="2400" u="sng" dirty="0" smtClean="0">
                <a:solidFill>
                  <a:srgbClr val="0070C0"/>
                </a:solidFill>
              </a:rPr>
              <a:t>/</a:t>
            </a:r>
          </a:p>
          <a:p>
            <a:r>
              <a:rPr lang="en-US" sz="2400" b="1" dirty="0" smtClean="0"/>
              <a:t>Lets Talk about soil video</a:t>
            </a:r>
          </a:p>
          <a:p>
            <a:pPr marL="82296" indent="0">
              <a:buNone/>
            </a:pPr>
            <a:r>
              <a:rPr lang="en-US" sz="2400" dirty="0" smtClean="0">
                <a:solidFill>
                  <a:srgbClr val="0070C0"/>
                </a:solidFill>
              </a:rPr>
              <a:t>    </a:t>
            </a:r>
            <a:r>
              <a:rPr lang="en-US" sz="2400" u="sng" dirty="0" smtClean="0">
                <a:solidFill>
                  <a:srgbClr val="0070C0"/>
                </a:solidFill>
              </a:rPr>
              <a:t>http</a:t>
            </a:r>
            <a:r>
              <a:rPr lang="en-US" sz="2400" u="sng" dirty="0">
                <a:solidFill>
                  <a:srgbClr val="0070C0"/>
                </a:solidFill>
              </a:rPr>
              <a:t>://</a:t>
            </a:r>
            <a:r>
              <a:rPr lang="en-US" sz="2400" u="sng" dirty="0" smtClean="0">
                <a:solidFill>
                  <a:srgbClr val="0070C0"/>
                </a:solidFill>
              </a:rPr>
              <a:t>vimeo.com/iasspotsdam/letstalkaboutsoil-english</a:t>
            </a:r>
          </a:p>
          <a:p>
            <a:r>
              <a:rPr lang="en-US" sz="2400" b="1" dirty="0"/>
              <a:t>Smithsonian Forces of Soil </a:t>
            </a:r>
            <a:r>
              <a:rPr lang="en-US" sz="2400" b="1" dirty="0" smtClean="0"/>
              <a:t>Website</a:t>
            </a:r>
          </a:p>
          <a:p>
            <a:pPr marL="82296" indent="0">
              <a:buNone/>
            </a:pPr>
            <a:r>
              <a:rPr lang="en-US" sz="2400" b="1" dirty="0"/>
              <a:t> </a:t>
            </a:r>
            <a:r>
              <a:rPr lang="en-US" sz="2400" b="1" dirty="0" smtClean="0"/>
              <a:t>   </a:t>
            </a:r>
            <a:r>
              <a:rPr lang="en-US" sz="2400" dirty="0" smtClean="0"/>
              <a:t> </a:t>
            </a:r>
            <a:r>
              <a:rPr lang="en-US" sz="2400" u="sng" dirty="0">
                <a:solidFill>
                  <a:srgbClr val="0070C0"/>
                </a:solidFill>
              </a:rPr>
              <a:t>http://forces.si.edu/soils/</a:t>
            </a:r>
          </a:p>
          <a:p>
            <a:pPr marL="82296" indent="0">
              <a:buNone/>
            </a:pPr>
            <a:endParaRPr lang="en-US" sz="2400" u="sng" dirty="0" smtClean="0">
              <a:solidFill>
                <a:srgbClr val="0070C0"/>
              </a:solidFill>
            </a:endParaRPr>
          </a:p>
          <a:p>
            <a:endParaRPr lang="en-US" sz="3000" u="sng" dirty="0">
              <a:solidFill>
                <a:srgbClr val="0070C0"/>
              </a:solidFill>
              <a:effectLst/>
            </a:endParaRPr>
          </a:p>
        </p:txBody>
      </p:sp>
      <p:pic>
        <p:nvPicPr>
          <p:cNvPr id="4" name="Picture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620000" y="2209800"/>
            <a:ext cx="1136944" cy="1144524"/>
          </a:xfrm>
          <a:prstGeom prst="rect">
            <a:avLst/>
          </a:prstGeom>
        </p:spPr>
      </p:pic>
      <p:sp>
        <p:nvSpPr>
          <p:cNvPr id="5" name="Footer Placeholder 4"/>
          <p:cNvSpPr>
            <a:spLocks noGrp="1"/>
          </p:cNvSpPr>
          <p:nvPr>
            <p:ph type="ftr" sz="quarter" idx="11"/>
          </p:nvPr>
        </p:nvSpPr>
        <p:spPr>
          <a:xfrm>
            <a:off x="152400" y="6305550"/>
            <a:ext cx="2895600" cy="476250"/>
          </a:xfrm>
        </p:spPr>
        <p:txBody>
          <a:bodyPr/>
          <a:lstStyle/>
          <a:p>
            <a:r>
              <a:rPr lang="en-US" dirty="0" smtClean="0"/>
              <a:t>© 2013  MAPSS All Rights Reserved</a:t>
            </a:r>
            <a:endParaRPr lang="en-US" dirty="0"/>
          </a:p>
        </p:txBody>
      </p:sp>
      <p:sp>
        <p:nvSpPr>
          <p:cNvPr id="6" name="Slide Number Placeholder 5"/>
          <p:cNvSpPr>
            <a:spLocks noGrp="1"/>
          </p:cNvSpPr>
          <p:nvPr>
            <p:ph type="sldNum" sz="quarter" idx="12"/>
          </p:nvPr>
        </p:nvSpPr>
        <p:spPr/>
        <p:txBody>
          <a:bodyPr/>
          <a:lstStyle/>
          <a:p>
            <a:fld id="{B90BC94E-5489-4443-952A-5FC5BB60645F}" type="slidenum">
              <a:rPr lang="en-US" smtClean="0"/>
              <a:t>23</a:t>
            </a:fld>
            <a:endParaRPr lang="en-US" dirty="0"/>
          </a:p>
        </p:txBody>
      </p:sp>
    </p:spTree>
    <p:extLst>
      <p:ext uri="{BB962C8B-B14F-4D97-AF65-F5344CB8AC3E}">
        <p14:creationId xmlns:p14="http://schemas.microsoft.com/office/powerpoint/2010/main" val="2177730952"/>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274638"/>
            <a:ext cx="8705088" cy="1143000"/>
          </a:xfrm>
        </p:spPr>
        <p:txBody>
          <a:bodyPr/>
          <a:lstStyle/>
          <a:p>
            <a:pPr algn="ctr"/>
            <a:r>
              <a:rPr lang="en-US" dirty="0" smtClean="0"/>
              <a:t>For Additional Information</a:t>
            </a:r>
            <a:endParaRPr lang="en-US" dirty="0"/>
          </a:p>
        </p:txBody>
      </p:sp>
      <p:sp>
        <p:nvSpPr>
          <p:cNvPr id="3" name="Content Placeholder 2"/>
          <p:cNvSpPr>
            <a:spLocks noGrp="1"/>
          </p:cNvSpPr>
          <p:nvPr>
            <p:ph idx="1"/>
          </p:nvPr>
        </p:nvSpPr>
        <p:spPr>
          <a:xfrm>
            <a:off x="457200" y="1447800"/>
            <a:ext cx="8476488" cy="4800600"/>
          </a:xfrm>
        </p:spPr>
        <p:txBody>
          <a:bodyPr>
            <a:normAutofit/>
          </a:bodyPr>
          <a:lstStyle/>
          <a:p>
            <a:r>
              <a:rPr lang="en-US" b="1" dirty="0" smtClean="0"/>
              <a:t>Visit with MAPSS members to:</a:t>
            </a:r>
          </a:p>
          <a:p>
            <a:pPr lvl="1"/>
            <a:r>
              <a:rPr lang="en-US" sz="3200" dirty="0" smtClean="0"/>
              <a:t>-Learn more about Soil </a:t>
            </a:r>
            <a:r>
              <a:rPr lang="en-US" sz="3200" dirty="0"/>
              <a:t>S</a:t>
            </a:r>
            <a:r>
              <a:rPr lang="en-US" sz="3200" dirty="0" smtClean="0"/>
              <a:t>cience and our   organization;</a:t>
            </a:r>
          </a:p>
          <a:p>
            <a:pPr lvl="1"/>
            <a:r>
              <a:rPr lang="en-US" sz="3200" dirty="0" smtClean="0"/>
              <a:t>-Learn about soil science careers;</a:t>
            </a:r>
          </a:p>
          <a:p>
            <a:pPr lvl="1"/>
            <a:r>
              <a:rPr lang="en-US" sz="3200" dirty="0" smtClean="0"/>
              <a:t>-Get a copy of up the state soil poster and postcard.</a:t>
            </a:r>
          </a:p>
          <a:p>
            <a:r>
              <a:rPr lang="en-US" dirty="0" smtClean="0"/>
              <a:t>To Download this Presentation go to:</a:t>
            </a:r>
          </a:p>
          <a:p>
            <a:pPr marL="82296" indent="0">
              <a:buNone/>
            </a:pPr>
            <a:r>
              <a:rPr lang="en-US" dirty="0" smtClean="0">
                <a:solidFill>
                  <a:srgbClr val="0070C0"/>
                </a:solidFill>
              </a:rPr>
              <a:t>    </a:t>
            </a:r>
            <a:r>
              <a:rPr lang="en-US" sz="2800" u="sng" dirty="0" smtClean="0">
                <a:solidFill>
                  <a:srgbClr val="0070C0"/>
                </a:solidFill>
              </a:rPr>
              <a:t>www.mnsoilscientist.org/resources-for-teachers</a:t>
            </a:r>
          </a:p>
          <a:p>
            <a:endParaRPr lang="en-US" dirty="0"/>
          </a:p>
        </p:txBody>
      </p:sp>
      <p:sp>
        <p:nvSpPr>
          <p:cNvPr id="4" name="Footer Placeholder 3"/>
          <p:cNvSpPr>
            <a:spLocks noGrp="1"/>
          </p:cNvSpPr>
          <p:nvPr>
            <p:ph type="ftr" sz="quarter" idx="11"/>
          </p:nvPr>
        </p:nvSpPr>
        <p:spPr>
          <a:xfrm>
            <a:off x="152400" y="6305550"/>
            <a:ext cx="2895600" cy="476250"/>
          </a:xfrm>
        </p:spPr>
        <p:txBody>
          <a:bodyPr/>
          <a:lstStyle/>
          <a:p>
            <a:r>
              <a:rPr lang="en-US" dirty="0" smtClean="0"/>
              <a:t>© 2013  MAPSS All Rights Reserved</a:t>
            </a:r>
            <a:endParaRPr lang="en-US" dirty="0"/>
          </a:p>
        </p:txBody>
      </p:sp>
      <p:sp>
        <p:nvSpPr>
          <p:cNvPr id="5" name="Slide Number Placeholder 4"/>
          <p:cNvSpPr>
            <a:spLocks noGrp="1"/>
          </p:cNvSpPr>
          <p:nvPr>
            <p:ph type="sldNum" sz="quarter" idx="12"/>
          </p:nvPr>
        </p:nvSpPr>
        <p:spPr/>
        <p:txBody>
          <a:bodyPr/>
          <a:lstStyle/>
          <a:p>
            <a:fld id="{B90BC94E-5489-4443-952A-5FC5BB60645F}" type="slidenum">
              <a:rPr lang="en-US" smtClean="0"/>
              <a:t>24</a:t>
            </a:fld>
            <a:endParaRPr lang="en-US" dirty="0"/>
          </a:p>
        </p:txBody>
      </p:sp>
    </p:spTree>
    <p:extLst>
      <p:ext uri="{BB962C8B-B14F-4D97-AF65-F5344CB8AC3E}">
        <p14:creationId xmlns:p14="http://schemas.microsoft.com/office/powerpoint/2010/main" val="2246138764"/>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alphaModFix amt="41000"/>
            <a:lum/>
            <a:extLst>
              <a:ext uri="{BEBA8EAE-BF5A-486C-A8C5-ECC9F3942E4B}">
                <a14:imgProps xmlns:a14="http://schemas.microsoft.com/office/drawing/2010/main">
                  <a14:imgLayer r:embed="rId3">
                    <a14:imgEffect>
                      <a14:sharpenSoften amount="-7000"/>
                    </a14:imgEffect>
                  </a14:imgLayer>
                </a14:imgProps>
              </a:ext>
            </a:extLst>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1600200" y="1905000"/>
            <a:ext cx="6412992" cy="1143000"/>
          </a:xfrm>
        </p:spPr>
        <p:txBody>
          <a:bodyPr>
            <a:noAutofit/>
          </a:bodyPr>
          <a:lstStyle/>
          <a:p>
            <a:pPr algn="ctr"/>
            <a:r>
              <a:rPr lang="en-US" sz="8800" dirty="0" smtClean="0"/>
              <a:t>Questions?</a:t>
            </a:r>
            <a:endParaRPr lang="en-US" sz="8800" dirty="0"/>
          </a:p>
        </p:txBody>
      </p:sp>
      <p:sp>
        <p:nvSpPr>
          <p:cNvPr id="3" name="Content Placeholder 2"/>
          <p:cNvSpPr>
            <a:spLocks noGrp="1"/>
          </p:cNvSpPr>
          <p:nvPr>
            <p:ph idx="1"/>
          </p:nvPr>
        </p:nvSpPr>
        <p:spPr>
          <a:xfrm>
            <a:off x="1066800" y="3276600"/>
            <a:ext cx="7726680" cy="2895600"/>
          </a:xfrm>
        </p:spPr>
        <p:txBody>
          <a:bodyPr>
            <a:normAutofit/>
          </a:bodyPr>
          <a:lstStyle/>
          <a:p>
            <a:pPr marL="82296" indent="0">
              <a:buNone/>
            </a:pPr>
            <a:r>
              <a:rPr lang="en-US" dirty="0" smtClean="0"/>
              <a:t>Your Name, </a:t>
            </a:r>
            <a:r>
              <a:rPr lang="en-US" dirty="0" err="1" smtClean="0">
                <a:solidFill>
                  <a:srgbClr val="0070C0"/>
                </a:solidFill>
              </a:rPr>
              <a:t>yourmail</a:t>
            </a:r>
            <a:r>
              <a:rPr lang="en-US" dirty="0" smtClean="0">
                <a:solidFill>
                  <a:srgbClr val="0070C0"/>
                </a:solidFill>
              </a:rPr>
              <a:t>@???.???</a:t>
            </a:r>
            <a:endParaRPr lang="en-US" dirty="0">
              <a:solidFill>
                <a:srgbClr val="0070C0"/>
              </a:solidFill>
            </a:endParaRPr>
          </a:p>
          <a:p>
            <a:pPr marL="82296" indent="0" algn="ctr">
              <a:buNone/>
            </a:pPr>
            <a:r>
              <a:rPr lang="en-US" dirty="0" smtClean="0"/>
              <a:t>(###)  ###-####</a:t>
            </a:r>
            <a:endParaRPr lang="en-US" dirty="0"/>
          </a:p>
          <a:p>
            <a:pPr marL="82296" indent="0">
              <a:buNone/>
            </a:pPr>
            <a:endParaRPr lang="en-US" u="sng" dirty="0">
              <a:solidFill>
                <a:srgbClr val="0070C0"/>
              </a:solidFill>
            </a:endParaRPr>
          </a:p>
          <a:p>
            <a:pPr marL="82296" indent="0">
              <a:buNone/>
            </a:pPr>
            <a:r>
              <a:rPr lang="en-US" sz="2400" dirty="0" smtClean="0"/>
              <a:t>MAPSS Website: </a:t>
            </a:r>
            <a:r>
              <a:rPr lang="en-US" sz="2400" u="sng" dirty="0" smtClean="0">
                <a:solidFill>
                  <a:srgbClr val="0070C0"/>
                </a:solidFill>
              </a:rPr>
              <a:t> www.mnsoilscientist.org</a:t>
            </a:r>
          </a:p>
          <a:p>
            <a:pPr marL="82296" indent="0">
              <a:buNone/>
            </a:pPr>
            <a:r>
              <a:rPr lang="en-US" sz="2400" dirty="0" smtClean="0"/>
              <a:t>MAPSS e-mail: </a:t>
            </a:r>
            <a:r>
              <a:rPr lang="en-US" sz="2400" dirty="0" smtClean="0">
                <a:solidFill>
                  <a:srgbClr val="0070C0"/>
                </a:solidFill>
              </a:rPr>
              <a:t>mapss@mnsoilscientist.org </a:t>
            </a:r>
            <a:endParaRPr lang="en-US" sz="2400" dirty="0">
              <a:solidFill>
                <a:srgbClr val="0070C0"/>
              </a:solidFill>
            </a:endParaRPr>
          </a:p>
        </p:txBody>
      </p:sp>
      <p:pic>
        <p:nvPicPr>
          <p:cNvPr id="4" name="Picture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315199" y="4495800"/>
            <a:ext cx="1590675" cy="1570016"/>
          </a:xfrm>
          <a:prstGeom prst="rect">
            <a:avLst/>
          </a:prstGeom>
        </p:spPr>
      </p:pic>
      <p:sp>
        <p:nvSpPr>
          <p:cNvPr id="5" name="Footer Placeholder 4"/>
          <p:cNvSpPr>
            <a:spLocks noGrp="1"/>
          </p:cNvSpPr>
          <p:nvPr>
            <p:ph type="ftr" sz="quarter" idx="11"/>
          </p:nvPr>
        </p:nvSpPr>
        <p:spPr>
          <a:xfrm>
            <a:off x="152400" y="6457950"/>
            <a:ext cx="2895600" cy="323850"/>
          </a:xfrm>
        </p:spPr>
        <p:txBody>
          <a:bodyPr/>
          <a:lstStyle/>
          <a:p>
            <a:r>
              <a:rPr lang="en-US" dirty="0" smtClean="0"/>
              <a:t>© 2012 MAPSS All Rights Reserved</a:t>
            </a:r>
            <a:endParaRPr lang="en-US" dirty="0"/>
          </a:p>
        </p:txBody>
      </p:sp>
      <p:sp>
        <p:nvSpPr>
          <p:cNvPr id="6" name="Slide Number Placeholder 5"/>
          <p:cNvSpPr>
            <a:spLocks noGrp="1"/>
          </p:cNvSpPr>
          <p:nvPr>
            <p:ph type="sldNum" sz="quarter" idx="12"/>
          </p:nvPr>
        </p:nvSpPr>
        <p:spPr/>
        <p:txBody>
          <a:bodyPr/>
          <a:lstStyle/>
          <a:p>
            <a:fld id="{B90BC94E-5489-4443-952A-5FC5BB60645F}" type="slidenum">
              <a:rPr lang="en-US" smtClean="0"/>
              <a:t>25</a:t>
            </a:fld>
            <a:endParaRPr lang="en-US" dirty="0"/>
          </a:p>
        </p:txBody>
      </p:sp>
    </p:spTree>
    <p:extLst>
      <p:ext uri="{BB962C8B-B14F-4D97-AF65-F5344CB8AC3E}">
        <p14:creationId xmlns:p14="http://schemas.microsoft.com/office/powerpoint/2010/main" val="104182185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Sioux Uprising - </a:t>
            </a:r>
            <a:endParaRPr lang="en-US" dirty="0"/>
          </a:p>
        </p:txBody>
      </p:sp>
      <p:sp>
        <p:nvSpPr>
          <p:cNvPr id="3" name="Content Placeholder 2"/>
          <p:cNvSpPr>
            <a:spLocks noGrp="1"/>
          </p:cNvSpPr>
          <p:nvPr>
            <p:ph idx="1"/>
          </p:nvPr>
        </p:nvSpPr>
        <p:spPr>
          <a:xfrm>
            <a:off x="152400" y="1219200"/>
            <a:ext cx="6324600" cy="5334000"/>
          </a:xfrm>
        </p:spPr>
        <p:txBody>
          <a:bodyPr>
            <a:noAutofit/>
          </a:bodyPr>
          <a:lstStyle/>
          <a:p>
            <a:r>
              <a:rPr lang="en-US" sz="2200" dirty="0"/>
              <a:t>In August of 1862 the Sioux Uprising flared up, starting out in Meeker County, close by where some settlers were killed.  The Lester’s fled to Hutchinson after reportedly burying their wagon.   </a:t>
            </a:r>
          </a:p>
          <a:p>
            <a:r>
              <a:rPr lang="en-US" sz="2200" dirty="0"/>
              <a:t>Maria Lester was related to 2 U.S. Presidents:  </a:t>
            </a:r>
            <a:r>
              <a:rPr lang="en-US" sz="2200" dirty="0" smtClean="0"/>
              <a:t>She was the </a:t>
            </a:r>
            <a:r>
              <a:rPr lang="en-US" sz="2200" dirty="0"/>
              <a:t>Niece of John Adams; and the first cousin of John Quincy Adams. </a:t>
            </a:r>
          </a:p>
          <a:p>
            <a:r>
              <a:rPr lang="en-US" sz="2200" dirty="0"/>
              <a:t>We name soils after the place </a:t>
            </a:r>
            <a:r>
              <a:rPr lang="en-US" sz="2200" dirty="0" smtClean="0"/>
              <a:t>it is </a:t>
            </a:r>
            <a:r>
              <a:rPr lang="en-US" sz="2200" dirty="0"/>
              <a:t>first recognized and since Lester Prairie is named after the Lester farm on the prairie, </a:t>
            </a:r>
            <a:r>
              <a:rPr lang="en-US" sz="2200" dirty="0" smtClean="0"/>
              <a:t>it is </a:t>
            </a:r>
            <a:r>
              <a:rPr lang="en-US" sz="2200" dirty="0"/>
              <a:t>a natural fit to talk about the pre-settlement vegetation and how this soil </a:t>
            </a:r>
            <a:r>
              <a:rPr lang="en-US" sz="2200" dirty="0" smtClean="0"/>
              <a:t>is located near the </a:t>
            </a:r>
            <a:r>
              <a:rPr lang="en-US" sz="2200" dirty="0"/>
              <a:t>edge of the forest</a:t>
            </a:r>
          </a:p>
        </p:txBody>
      </p:sp>
      <p:pic>
        <p:nvPicPr>
          <p:cNvPr id="4" name="Picture 3"/>
          <p:cNvPicPr>
            <a:picLocks noChangeAspect="1"/>
          </p:cNvPicPr>
          <p:nvPr/>
        </p:nvPicPr>
        <p:blipFill>
          <a:blip r:embed="rId3"/>
          <a:stretch>
            <a:fillRect/>
          </a:stretch>
        </p:blipFill>
        <p:spPr>
          <a:xfrm>
            <a:off x="6477000" y="914400"/>
            <a:ext cx="2540000" cy="3975100"/>
          </a:xfrm>
          <a:prstGeom prst="rect">
            <a:avLst/>
          </a:prstGeom>
        </p:spPr>
      </p:pic>
      <p:pic>
        <p:nvPicPr>
          <p:cNvPr id="5" name="Picture 4"/>
          <p:cNvPicPr>
            <a:picLocks noChangeAspect="1"/>
          </p:cNvPicPr>
          <p:nvPr/>
        </p:nvPicPr>
        <p:blipFill>
          <a:blip r:embed="rId4"/>
          <a:stretch>
            <a:fillRect/>
          </a:stretch>
        </p:blipFill>
        <p:spPr>
          <a:xfrm>
            <a:off x="6553200" y="5029200"/>
            <a:ext cx="2418438" cy="1600200"/>
          </a:xfrm>
          <a:prstGeom prst="rect">
            <a:avLst/>
          </a:prstGeom>
        </p:spPr>
      </p:pic>
      <p:sp>
        <p:nvSpPr>
          <p:cNvPr id="6" name="Footer Placeholder 5"/>
          <p:cNvSpPr>
            <a:spLocks noGrp="1"/>
          </p:cNvSpPr>
          <p:nvPr>
            <p:ph type="ftr" sz="quarter" idx="11"/>
          </p:nvPr>
        </p:nvSpPr>
        <p:spPr>
          <a:xfrm>
            <a:off x="152400" y="6324600"/>
            <a:ext cx="2895600" cy="476250"/>
          </a:xfrm>
        </p:spPr>
        <p:txBody>
          <a:bodyPr/>
          <a:lstStyle/>
          <a:p>
            <a:r>
              <a:rPr lang="en-US" dirty="0" smtClean="0"/>
              <a:t>© 2013  MAPSS All Rights Reserved</a:t>
            </a:r>
            <a:endParaRPr lang="en-US" dirty="0"/>
          </a:p>
        </p:txBody>
      </p:sp>
      <p:sp>
        <p:nvSpPr>
          <p:cNvPr id="7" name="Slide Number Placeholder 6"/>
          <p:cNvSpPr>
            <a:spLocks noGrp="1"/>
          </p:cNvSpPr>
          <p:nvPr>
            <p:ph type="sldNum" sz="quarter" idx="12"/>
          </p:nvPr>
        </p:nvSpPr>
        <p:spPr/>
        <p:txBody>
          <a:bodyPr/>
          <a:lstStyle/>
          <a:p>
            <a:fld id="{B90BC94E-5489-4443-952A-5FC5BB60645F}" type="slidenum">
              <a:rPr lang="en-US" smtClean="0"/>
              <a:t>3</a:t>
            </a:fld>
            <a:endParaRPr lang="en-US" dirty="0"/>
          </a:p>
        </p:txBody>
      </p:sp>
    </p:spTree>
    <p:extLst>
      <p:ext uri="{BB962C8B-B14F-4D97-AF65-F5344CB8AC3E}">
        <p14:creationId xmlns:p14="http://schemas.microsoft.com/office/powerpoint/2010/main" val="3245738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274638"/>
            <a:ext cx="8705088" cy="1143000"/>
          </a:xfrm>
        </p:spPr>
        <p:txBody>
          <a:bodyPr>
            <a:normAutofit fontScale="90000"/>
          </a:bodyPr>
          <a:lstStyle/>
          <a:p>
            <a:pPr algn="ctr"/>
            <a:r>
              <a:rPr lang="en-US" dirty="0" smtClean="0"/>
              <a:t>The Lester Farm Near Lester Prairie</a:t>
            </a:r>
            <a:endParaRPr lang="en-US" dirty="0"/>
          </a:p>
        </p:txBody>
      </p:sp>
      <p:pic>
        <p:nvPicPr>
          <p:cNvPr id="4" name="Content Placeholder 3"/>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685800" y="1219200"/>
            <a:ext cx="7956540" cy="4495800"/>
          </a:xfrm>
        </p:spPr>
      </p:pic>
      <p:sp>
        <p:nvSpPr>
          <p:cNvPr id="5" name="Oval 4"/>
          <p:cNvSpPr/>
          <p:nvPr/>
        </p:nvSpPr>
        <p:spPr>
          <a:xfrm>
            <a:off x="914400" y="4876800"/>
            <a:ext cx="381000" cy="228600"/>
          </a:xfrm>
          <a:prstGeom prst="ellipse">
            <a:avLst/>
          </a:prstGeom>
          <a:solidFill>
            <a:schemeClr val="accent6">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5-Point Star 5"/>
          <p:cNvSpPr/>
          <p:nvPr/>
        </p:nvSpPr>
        <p:spPr>
          <a:xfrm>
            <a:off x="1066800" y="5257800"/>
            <a:ext cx="274320" cy="274320"/>
          </a:xfrm>
          <a:prstGeom prst="star5">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TextBox 6"/>
          <p:cNvSpPr txBox="1"/>
          <p:nvPr/>
        </p:nvSpPr>
        <p:spPr>
          <a:xfrm>
            <a:off x="1371599" y="4572000"/>
            <a:ext cx="3429000" cy="923330"/>
          </a:xfrm>
          <a:prstGeom prst="rect">
            <a:avLst/>
          </a:prstGeom>
          <a:solidFill>
            <a:schemeClr val="bg1"/>
          </a:solidFill>
        </p:spPr>
        <p:txBody>
          <a:bodyPr wrap="square" rtlCol="0">
            <a:spAutoFit/>
          </a:bodyPr>
          <a:lstStyle/>
          <a:p>
            <a:r>
              <a:rPr lang="en-US" u="sng" dirty="0" smtClean="0"/>
              <a:t>Key:</a:t>
            </a:r>
          </a:p>
          <a:p>
            <a:r>
              <a:rPr lang="en-US" dirty="0" smtClean="0"/>
              <a:t>Areas mapped as Lester Soil</a:t>
            </a:r>
          </a:p>
          <a:p>
            <a:r>
              <a:rPr lang="en-US" dirty="0" smtClean="0"/>
              <a:t>Location of the Lester Homestead</a:t>
            </a:r>
            <a:endParaRPr lang="en-US" dirty="0"/>
          </a:p>
        </p:txBody>
      </p:sp>
      <p:sp>
        <p:nvSpPr>
          <p:cNvPr id="3" name="Footer Placeholder 2"/>
          <p:cNvSpPr>
            <a:spLocks noGrp="1"/>
          </p:cNvSpPr>
          <p:nvPr>
            <p:ph type="ftr" sz="quarter" idx="11"/>
          </p:nvPr>
        </p:nvSpPr>
        <p:spPr>
          <a:xfrm>
            <a:off x="152400" y="6305550"/>
            <a:ext cx="2895600" cy="476250"/>
          </a:xfrm>
        </p:spPr>
        <p:txBody>
          <a:bodyPr/>
          <a:lstStyle/>
          <a:p>
            <a:r>
              <a:rPr lang="en-US" dirty="0" smtClean="0"/>
              <a:t>© 2013  MAPSS All Rights Reserved</a:t>
            </a:r>
            <a:endParaRPr lang="en-US" dirty="0"/>
          </a:p>
        </p:txBody>
      </p:sp>
      <p:sp>
        <p:nvSpPr>
          <p:cNvPr id="8" name="Slide Number Placeholder 7"/>
          <p:cNvSpPr>
            <a:spLocks noGrp="1"/>
          </p:cNvSpPr>
          <p:nvPr>
            <p:ph type="sldNum" sz="quarter" idx="12"/>
          </p:nvPr>
        </p:nvSpPr>
        <p:spPr/>
        <p:txBody>
          <a:bodyPr/>
          <a:lstStyle/>
          <a:p>
            <a:fld id="{B90BC94E-5489-4443-952A-5FC5BB60645F}" type="slidenum">
              <a:rPr lang="en-US" smtClean="0"/>
              <a:t>4</a:t>
            </a:fld>
            <a:endParaRPr lang="en-US" dirty="0"/>
          </a:p>
        </p:txBody>
      </p:sp>
    </p:spTree>
    <p:extLst>
      <p:ext uri="{BB962C8B-B14F-4D97-AF65-F5344CB8AC3E}">
        <p14:creationId xmlns:p14="http://schemas.microsoft.com/office/powerpoint/2010/main" val="377315278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274638"/>
            <a:ext cx="8781288" cy="1143000"/>
          </a:xfrm>
        </p:spPr>
        <p:txBody>
          <a:bodyPr/>
          <a:lstStyle/>
          <a:p>
            <a:pPr algn="ctr"/>
            <a:r>
              <a:rPr lang="en-US" dirty="0" smtClean="0"/>
              <a:t>The Story of Lester</a:t>
            </a:r>
            <a:endParaRPr lang="en-US" dirty="0"/>
          </a:p>
        </p:txBody>
      </p:sp>
      <p:sp>
        <p:nvSpPr>
          <p:cNvPr id="3" name="Content Placeholder 2"/>
          <p:cNvSpPr>
            <a:spLocks noGrp="1"/>
          </p:cNvSpPr>
          <p:nvPr>
            <p:ph idx="1"/>
          </p:nvPr>
        </p:nvSpPr>
        <p:spPr>
          <a:xfrm>
            <a:off x="304800" y="1447800"/>
            <a:ext cx="8763000" cy="4800600"/>
          </a:xfrm>
        </p:spPr>
        <p:txBody>
          <a:bodyPr>
            <a:normAutofit fontScale="85000" lnSpcReduction="20000"/>
          </a:bodyPr>
          <a:lstStyle/>
          <a:p>
            <a:r>
              <a:rPr lang="en-US" dirty="0"/>
              <a:t>The Lester soil was first proposed in 1939, in McLeod County – near Lester Prairie, </a:t>
            </a:r>
            <a:r>
              <a:rPr lang="en-US" dirty="0" smtClean="0"/>
              <a:t>Minnesota.</a:t>
            </a:r>
          </a:p>
          <a:p>
            <a:r>
              <a:rPr lang="en-US" dirty="0" smtClean="0"/>
              <a:t>Lester was established in 1945, in Dakota County Minnesota.</a:t>
            </a:r>
          </a:p>
          <a:p>
            <a:r>
              <a:rPr lang="en-US" dirty="0" smtClean="0"/>
              <a:t>Lester </a:t>
            </a:r>
            <a:r>
              <a:rPr lang="en-US" dirty="0"/>
              <a:t>developed </a:t>
            </a:r>
            <a:r>
              <a:rPr lang="en-US" dirty="0" smtClean="0"/>
              <a:t>at </a:t>
            </a:r>
            <a:r>
              <a:rPr lang="en-US" dirty="0"/>
              <a:t>the prairie/forest interface and is currently mapped </a:t>
            </a:r>
            <a:r>
              <a:rPr lang="en-US" dirty="0" smtClean="0"/>
              <a:t>on approximately 400,000 acres in </a:t>
            </a:r>
            <a:r>
              <a:rPr lang="en-US" dirty="0"/>
              <a:t>16 Minnesota </a:t>
            </a:r>
            <a:r>
              <a:rPr lang="en-US" dirty="0" smtClean="0"/>
              <a:t>Counties.</a:t>
            </a:r>
          </a:p>
          <a:p>
            <a:pPr lvl="0"/>
            <a:r>
              <a:rPr lang="en-US" dirty="0"/>
              <a:t>Lester soils </a:t>
            </a:r>
            <a:r>
              <a:rPr lang="en-US" dirty="0" smtClean="0"/>
              <a:t>have properties</a:t>
            </a:r>
          </a:p>
          <a:p>
            <a:pPr marL="82296" lvl="0" indent="0">
              <a:buNone/>
            </a:pPr>
            <a:r>
              <a:rPr lang="en-US" dirty="0"/>
              <a:t> </a:t>
            </a:r>
            <a:r>
              <a:rPr lang="en-US" dirty="0" smtClean="0"/>
              <a:t>  developed </a:t>
            </a:r>
            <a:r>
              <a:rPr lang="en-US" dirty="0"/>
              <a:t>from both </a:t>
            </a:r>
            <a:r>
              <a:rPr lang="en-US" dirty="0" smtClean="0"/>
              <a:t>grassland and</a:t>
            </a:r>
          </a:p>
          <a:p>
            <a:pPr marL="82296" lvl="0" indent="0">
              <a:buNone/>
            </a:pPr>
            <a:r>
              <a:rPr lang="en-US" dirty="0"/>
              <a:t> </a:t>
            </a:r>
            <a:r>
              <a:rPr lang="en-US" dirty="0" smtClean="0"/>
              <a:t>  forest environments and </a:t>
            </a:r>
            <a:r>
              <a:rPr lang="en-US" dirty="0"/>
              <a:t>are </a:t>
            </a:r>
            <a:r>
              <a:rPr lang="en-US" dirty="0" smtClean="0"/>
              <a:t>primarily</a:t>
            </a:r>
          </a:p>
          <a:p>
            <a:pPr marL="82296" lvl="0" indent="0">
              <a:buNone/>
            </a:pPr>
            <a:r>
              <a:rPr lang="en-US" dirty="0"/>
              <a:t> </a:t>
            </a:r>
            <a:r>
              <a:rPr lang="en-US" dirty="0" smtClean="0"/>
              <a:t>  used for forage</a:t>
            </a:r>
            <a:r>
              <a:rPr lang="en-US" dirty="0"/>
              <a:t>, corn and </a:t>
            </a:r>
            <a:r>
              <a:rPr lang="en-US" dirty="0" smtClean="0"/>
              <a:t>soybean</a:t>
            </a:r>
          </a:p>
          <a:p>
            <a:pPr marL="82296" lvl="0" indent="0">
              <a:buNone/>
            </a:pPr>
            <a:r>
              <a:rPr lang="en-US" dirty="0" smtClean="0"/>
              <a:t>   production</a:t>
            </a:r>
            <a:r>
              <a:rPr lang="en-US" dirty="0"/>
              <a:t>.</a:t>
            </a:r>
          </a:p>
          <a:p>
            <a:endParaRPr lang="en-US" dirty="0" smtClean="0"/>
          </a:p>
          <a:p>
            <a:endParaRPr lang="en-US" dirty="0"/>
          </a:p>
        </p:txBody>
      </p:sp>
      <p:pic>
        <p:nvPicPr>
          <p:cNvPr id="4" name="Picture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477000" y="4114800"/>
            <a:ext cx="2590800" cy="21489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
        <p:nvSpPr>
          <p:cNvPr id="5" name="Rectangle 4"/>
          <p:cNvSpPr/>
          <p:nvPr/>
        </p:nvSpPr>
        <p:spPr>
          <a:xfrm>
            <a:off x="6388109" y="6248400"/>
            <a:ext cx="1765291" cy="307777"/>
          </a:xfrm>
          <a:prstGeom prst="rect">
            <a:avLst/>
          </a:prstGeom>
        </p:spPr>
        <p:txBody>
          <a:bodyPr wrap="none">
            <a:spAutoFit/>
          </a:bodyPr>
          <a:lstStyle/>
          <a:p>
            <a:r>
              <a:rPr lang="en-US" sz="1400" dirty="0"/>
              <a:t>Ron E. VanNimwegen </a:t>
            </a:r>
          </a:p>
        </p:txBody>
      </p:sp>
      <p:sp>
        <p:nvSpPr>
          <p:cNvPr id="6" name="Footer Placeholder 5"/>
          <p:cNvSpPr>
            <a:spLocks noGrp="1"/>
          </p:cNvSpPr>
          <p:nvPr>
            <p:ph type="ftr" sz="quarter" idx="11"/>
          </p:nvPr>
        </p:nvSpPr>
        <p:spPr>
          <a:xfrm>
            <a:off x="76200" y="6343785"/>
            <a:ext cx="2895600" cy="476250"/>
          </a:xfrm>
        </p:spPr>
        <p:txBody>
          <a:bodyPr/>
          <a:lstStyle/>
          <a:p>
            <a:r>
              <a:rPr lang="en-US" dirty="0" smtClean="0"/>
              <a:t>© 2013  MAPSS All Rights Reserved</a:t>
            </a:r>
            <a:endParaRPr lang="en-US" dirty="0"/>
          </a:p>
        </p:txBody>
      </p:sp>
      <p:sp>
        <p:nvSpPr>
          <p:cNvPr id="7" name="Slide Number Placeholder 6"/>
          <p:cNvSpPr>
            <a:spLocks noGrp="1"/>
          </p:cNvSpPr>
          <p:nvPr>
            <p:ph type="sldNum" sz="quarter" idx="12"/>
          </p:nvPr>
        </p:nvSpPr>
        <p:spPr/>
        <p:txBody>
          <a:bodyPr/>
          <a:lstStyle/>
          <a:p>
            <a:fld id="{B90BC94E-5489-4443-952A-5FC5BB60645F}" type="slidenum">
              <a:rPr lang="en-US" smtClean="0"/>
              <a:t>5</a:t>
            </a:fld>
            <a:endParaRPr lang="en-US" dirty="0"/>
          </a:p>
        </p:txBody>
      </p:sp>
    </p:spTree>
    <p:extLst>
      <p:ext uri="{BB962C8B-B14F-4D97-AF65-F5344CB8AC3E}">
        <p14:creationId xmlns:p14="http://schemas.microsoft.com/office/powerpoint/2010/main" val="5602606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ppt_y"/>
                                          </p:val>
                                        </p:tav>
                                        <p:tav tm="100000">
                                          <p:val>
                                            <p:strVal val="#ppt_y"/>
                                          </p:val>
                                        </p:tav>
                                      </p:tavLst>
                                    </p:anim>
                                  </p:childTnLst>
                                </p:cTn>
                              </p:par>
                              <p:par>
                                <p:cTn id="27" presetID="2" presetClass="entr" presetSubtype="8" fill="hold" grpId="0" nodeType="withEffect">
                                  <p:stCondLst>
                                    <p:cond delay="0"/>
                                  </p:stCondLst>
                                  <p:childTnLst>
                                    <p:set>
                                      <p:cBhvr>
                                        <p:cTn id="28" dur="1" fill="hold">
                                          <p:stCondLst>
                                            <p:cond delay="0"/>
                                          </p:stCondLst>
                                        </p:cTn>
                                        <p:tgtEl>
                                          <p:spTgt spid="3">
                                            <p:txEl>
                                              <p:pRg st="4" end="4"/>
                                            </p:txEl>
                                          </p:spTgt>
                                        </p:tgtEl>
                                        <p:attrNameLst>
                                          <p:attrName>style.visibility</p:attrName>
                                        </p:attrNameLst>
                                      </p:cBhvr>
                                      <p:to>
                                        <p:strVal val="visible"/>
                                      </p:to>
                                    </p:set>
                                    <p:anim calcmode="lin" valueType="num">
                                      <p:cBhvr additive="base">
                                        <p:cTn id="29" dur="500" fill="hold"/>
                                        <p:tgtEl>
                                          <p:spTgt spid="3">
                                            <p:txEl>
                                              <p:pRg st="4" end="4"/>
                                            </p:txEl>
                                          </p:spTgt>
                                        </p:tgtEl>
                                        <p:attrNameLst>
                                          <p:attrName>ppt_x</p:attrName>
                                        </p:attrNameLst>
                                      </p:cBhvr>
                                      <p:tavLst>
                                        <p:tav tm="0">
                                          <p:val>
                                            <p:strVal val="0-#ppt_w/2"/>
                                          </p:val>
                                        </p:tav>
                                        <p:tav tm="100000">
                                          <p:val>
                                            <p:strVal val="#ppt_x"/>
                                          </p:val>
                                        </p:tav>
                                      </p:tavLst>
                                    </p:anim>
                                    <p:anim calcmode="lin" valueType="num">
                                      <p:cBhvr additive="base">
                                        <p:cTn id="30" dur="500" fill="hold"/>
                                        <p:tgtEl>
                                          <p:spTgt spid="3">
                                            <p:txEl>
                                              <p:pRg st="4" end="4"/>
                                            </p:txEl>
                                          </p:spTgt>
                                        </p:tgtEl>
                                        <p:attrNameLst>
                                          <p:attrName>ppt_y</p:attrName>
                                        </p:attrNameLst>
                                      </p:cBhvr>
                                      <p:tavLst>
                                        <p:tav tm="0">
                                          <p:val>
                                            <p:strVal val="#ppt_y"/>
                                          </p:val>
                                        </p:tav>
                                        <p:tav tm="100000">
                                          <p:val>
                                            <p:strVal val="#ppt_y"/>
                                          </p:val>
                                        </p:tav>
                                      </p:tavLst>
                                    </p:anim>
                                  </p:childTnLst>
                                </p:cTn>
                              </p:par>
                              <p:par>
                                <p:cTn id="31" presetID="2" presetClass="entr" presetSubtype="8" fill="hold" grpId="0" nodeType="withEffect">
                                  <p:stCondLst>
                                    <p:cond delay="0"/>
                                  </p:stCondLst>
                                  <p:childTnLst>
                                    <p:set>
                                      <p:cBhvr>
                                        <p:cTn id="32" dur="1" fill="hold">
                                          <p:stCondLst>
                                            <p:cond delay="0"/>
                                          </p:stCondLst>
                                        </p:cTn>
                                        <p:tgtEl>
                                          <p:spTgt spid="3">
                                            <p:txEl>
                                              <p:pRg st="5" end="5"/>
                                            </p:txEl>
                                          </p:spTgt>
                                        </p:tgtEl>
                                        <p:attrNameLst>
                                          <p:attrName>style.visibility</p:attrName>
                                        </p:attrNameLst>
                                      </p:cBhvr>
                                      <p:to>
                                        <p:strVal val="visible"/>
                                      </p:to>
                                    </p:set>
                                    <p:anim calcmode="lin" valueType="num">
                                      <p:cBhvr additive="base">
                                        <p:cTn id="33" dur="500" fill="hold"/>
                                        <p:tgtEl>
                                          <p:spTgt spid="3">
                                            <p:txEl>
                                              <p:pRg st="5" end="5"/>
                                            </p:txEl>
                                          </p:spTgt>
                                        </p:tgtEl>
                                        <p:attrNameLst>
                                          <p:attrName>ppt_x</p:attrName>
                                        </p:attrNameLst>
                                      </p:cBhvr>
                                      <p:tavLst>
                                        <p:tav tm="0">
                                          <p:val>
                                            <p:strVal val="0-#ppt_w/2"/>
                                          </p:val>
                                        </p:tav>
                                        <p:tav tm="100000">
                                          <p:val>
                                            <p:strVal val="#ppt_x"/>
                                          </p:val>
                                        </p:tav>
                                      </p:tavLst>
                                    </p:anim>
                                    <p:anim calcmode="lin" valueType="num">
                                      <p:cBhvr additive="base">
                                        <p:cTn id="34" dur="500" fill="hold"/>
                                        <p:tgtEl>
                                          <p:spTgt spid="3">
                                            <p:txEl>
                                              <p:pRg st="5" end="5"/>
                                            </p:txEl>
                                          </p:spTgt>
                                        </p:tgtEl>
                                        <p:attrNameLst>
                                          <p:attrName>ppt_y</p:attrName>
                                        </p:attrNameLst>
                                      </p:cBhvr>
                                      <p:tavLst>
                                        <p:tav tm="0">
                                          <p:val>
                                            <p:strVal val="#ppt_y"/>
                                          </p:val>
                                        </p:tav>
                                        <p:tav tm="100000">
                                          <p:val>
                                            <p:strVal val="#ppt_y"/>
                                          </p:val>
                                        </p:tav>
                                      </p:tavLst>
                                    </p:anim>
                                  </p:childTnLst>
                                </p:cTn>
                              </p:par>
                              <p:par>
                                <p:cTn id="35" presetID="2" presetClass="entr" presetSubtype="8" fill="hold" grpId="0" nodeType="with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 calcmode="lin" valueType="num">
                                      <p:cBhvr additive="base">
                                        <p:cTn id="37" dur="500" fill="hold"/>
                                        <p:tgtEl>
                                          <p:spTgt spid="3">
                                            <p:txEl>
                                              <p:pRg st="6" end="6"/>
                                            </p:txEl>
                                          </p:spTgt>
                                        </p:tgtEl>
                                        <p:attrNameLst>
                                          <p:attrName>ppt_x</p:attrName>
                                        </p:attrNameLst>
                                      </p:cBhvr>
                                      <p:tavLst>
                                        <p:tav tm="0">
                                          <p:val>
                                            <p:strVal val="0-#ppt_w/2"/>
                                          </p:val>
                                        </p:tav>
                                        <p:tav tm="100000">
                                          <p:val>
                                            <p:strVal val="#ppt_x"/>
                                          </p:val>
                                        </p:tav>
                                      </p:tavLst>
                                    </p:anim>
                                    <p:anim calcmode="lin" valueType="num">
                                      <p:cBhvr additive="base">
                                        <p:cTn id="38" dur="500" fill="hold"/>
                                        <p:tgtEl>
                                          <p:spTgt spid="3">
                                            <p:txEl>
                                              <p:pRg st="6" end="6"/>
                                            </p:txEl>
                                          </p:spTgt>
                                        </p:tgtEl>
                                        <p:attrNameLst>
                                          <p:attrName>ppt_y</p:attrName>
                                        </p:attrNameLst>
                                      </p:cBhvr>
                                      <p:tavLst>
                                        <p:tav tm="0">
                                          <p:val>
                                            <p:strVal val="#ppt_y"/>
                                          </p:val>
                                        </p:tav>
                                        <p:tav tm="100000">
                                          <p:val>
                                            <p:strVal val="#ppt_y"/>
                                          </p:val>
                                        </p:tav>
                                      </p:tavLst>
                                    </p:anim>
                                  </p:childTnLst>
                                </p:cTn>
                              </p:par>
                              <p:par>
                                <p:cTn id="39" presetID="2" presetClass="entr" presetSubtype="8" fill="hold" grpId="0" nodeType="withEffect">
                                  <p:stCondLst>
                                    <p:cond delay="0"/>
                                  </p:stCondLst>
                                  <p:childTnLst>
                                    <p:set>
                                      <p:cBhvr>
                                        <p:cTn id="40" dur="1" fill="hold">
                                          <p:stCondLst>
                                            <p:cond delay="0"/>
                                          </p:stCondLst>
                                        </p:cTn>
                                        <p:tgtEl>
                                          <p:spTgt spid="3">
                                            <p:txEl>
                                              <p:pRg st="7" end="7"/>
                                            </p:txEl>
                                          </p:spTgt>
                                        </p:tgtEl>
                                        <p:attrNameLst>
                                          <p:attrName>style.visibility</p:attrName>
                                        </p:attrNameLst>
                                      </p:cBhvr>
                                      <p:to>
                                        <p:strVal val="visible"/>
                                      </p:to>
                                    </p:set>
                                    <p:anim calcmode="lin" valueType="num">
                                      <p:cBhvr additive="base">
                                        <p:cTn id="41" dur="500" fill="hold"/>
                                        <p:tgtEl>
                                          <p:spTgt spid="3">
                                            <p:txEl>
                                              <p:pRg st="7" end="7"/>
                                            </p:txEl>
                                          </p:spTgt>
                                        </p:tgtEl>
                                        <p:attrNameLst>
                                          <p:attrName>ppt_x</p:attrName>
                                        </p:attrNameLst>
                                      </p:cBhvr>
                                      <p:tavLst>
                                        <p:tav tm="0">
                                          <p:val>
                                            <p:strVal val="0-#ppt_w/2"/>
                                          </p:val>
                                        </p:tav>
                                        <p:tav tm="100000">
                                          <p:val>
                                            <p:strVal val="#ppt_x"/>
                                          </p:val>
                                        </p:tav>
                                      </p:tavLst>
                                    </p:anim>
                                    <p:anim calcmode="lin" valueType="num">
                                      <p:cBhvr additive="base">
                                        <p:cTn id="42" dur="500" fill="hold"/>
                                        <p:tgtEl>
                                          <p:spTgt spid="3">
                                            <p:txEl>
                                              <p:pRg st="7" end="7"/>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76200"/>
            <a:ext cx="8628888" cy="1143000"/>
          </a:xfrm>
        </p:spPr>
        <p:txBody>
          <a:bodyPr/>
          <a:lstStyle/>
          <a:p>
            <a:pPr algn="ctr"/>
            <a:r>
              <a:rPr lang="en-US" dirty="0" smtClean="0"/>
              <a:t>The Story of Lester  </a:t>
            </a:r>
            <a:endParaRPr lang="en-US" dirty="0"/>
          </a:p>
        </p:txBody>
      </p:sp>
      <p:sp>
        <p:nvSpPr>
          <p:cNvPr id="3" name="Content Placeholder 2"/>
          <p:cNvSpPr>
            <a:spLocks noGrp="1"/>
          </p:cNvSpPr>
          <p:nvPr>
            <p:ph idx="1"/>
          </p:nvPr>
        </p:nvSpPr>
        <p:spPr>
          <a:xfrm>
            <a:off x="381000" y="1143000"/>
            <a:ext cx="8686800" cy="5715000"/>
          </a:xfrm>
        </p:spPr>
        <p:txBody>
          <a:bodyPr>
            <a:normAutofit fontScale="85000" lnSpcReduction="20000"/>
          </a:bodyPr>
          <a:lstStyle/>
          <a:p>
            <a:r>
              <a:rPr lang="en-US" sz="2900" dirty="0"/>
              <a:t>In 1985, the Minnesota Association </a:t>
            </a:r>
            <a:r>
              <a:rPr lang="en-US" sz="2900" dirty="0" smtClean="0"/>
              <a:t>of </a:t>
            </a:r>
          </a:p>
          <a:p>
            <a:pPr marL="356616" lvl="1" indent="0">
              <a:buNone/>
            </a:pPr>
            <a:r>
              <a:rPr lang="en-US" sz="2900" dirty="0" smtClean="0"/>
              <a:t>Professional </a:t>
            </a:r>
            <a:r>
              <a:rPr lang="en-US" sz="2900" dirty="0"/>
              <a:t>Soil Scientists (MAPSS), </a:t>
            </a:r>
            <a:r>
              <a:rPr lang="en-US" sz="2900" dirty="0" smtClean="0"/>
              <a:t>formed </a:t>
            </a:r>
            <a:r>
              <a:rPr lang="en-US" sz="2900" dirty="0"/>
              <a:t>a </a:t>
            </a:r>
            <a:endParaRPr lang="en-US" sz="2900" dirty="0" smtClean="0"/>
          </a:p>
          <a:p>
            <a:pPr marL="356616" lvl="1" indent="0">
              <a:buNone/>
            </a:pPr>
            <a:r>
              <a:rPr lang="en-US" sz="2900" dirty="0" smtClean="0"/>
              <a:t>committee </a:t>
            </a:r>
            <a:r>
              <a:rPr lang="en-US" sz="2900" dirty="0"/>
              <a:t>to designate a state soil</a:t>
            </a:r>
            <a:r>
              <a:rPr lang="en-US" sz="2900" dirty="0" smtClean="0"/>
              <a:t>.</a:t>
            </a:r>
          </a:p>
          <a:p>
            <a:r>
              <a:rPr lang="en-US" b="1" u="sng" dirty="0" smtClean="0"/>
              <a:t>Selection criteria was that the soil had to be:</a:t>
            </a:r>
          </a:p>
          <a:p>
            <a:pPr marL="916686" lvl="1" indent="-514350">
              <a:buClrTx/>
              <a:buFont typeface="+mj-lt"/>
              <a:buAutoNum type="arabicPeriod"/>
            </a:pPr>
            <a:r>
              <a:rPr lang="en-US" sz="2600" b="1" i="1" dirty="0" smtClean="0">
                <a:solidFill>
                  <a:schemeClr val="accent3">
                    <a:lumMod val="75000"/>
                  </a:schemeClr>
                </a:solidFill>
              </a:rPr>
              <a:t>A Minnesota Soil Series;</a:t>
            </a:r>
          </a:p>
          <a:p>
            <a:pPr marL="916686" lvl="1" indent="-514350">
              <a:buClrTx/>
              <a:buFont typeface="+mj-lt"/>
              <a:buAutoNum type="arabicPeriod"/>
            </a:pPr>
            <a:r>
              <a:rPr lang="en-US" sz="2600" b="1" i="1" dirty="0" smtClean="0">
                <a:solidFill>
                  <a:schemeClr val="accent3">
                    <a:lumMod val="75000"/>
                  </a:schemeClr>
                </a:solidFill>
              </a:rPr>
              <a:t>Extensive;</a:t>
            </a:r>
          </a:p>
          <a:p>
            <a:pPr marL="916686" lvl="1" indent="-514350">
              <a:buClrTx/>
              <a:buFont typeface="+mj-lt"/>
              <a:buAutoNum type="arabicPeriod"/>
            </a:pPr>
            <a:r>
              <a:rPr lang="en-US" sz="2600" b="1" i="1" dirty="0" smtClean="0">
                <a:solidFill>
                  <a:schemeClr val="accent3">
                    <a:lumMod val="75000"/>
                  </a:schemeClr>
                </a:solidFill>
              </a:rPr>
              <a:t>Economically important;</a:t>
            </a:r>
          </a:p>
          <a:p>
            <a:pPr marL="916686" lvl="1" indent="-514350">
              <a:buClrTx/>
              <a:buFont typeface="+mj-lt"/>
              <a:buAutoNum type="arabicPeriod"/>
            </a:pPr>
            <a:r>
              <a:rPr lang="en-US" sz="2600" b="1" i="1" dirty="0" smtClean="0">
                <a:solidFill>
                  <a:schemeClr val="accent3">
                    <a:lumMod val="75000"/>
                  </a:schemeClr>
                </a:solidFill>
              </a:rPr>
              <a:t>‘Teachable’ (photogenic)</a:t>
            </a:r>
            <a:r>
              <a:rPr lang="en-US" sz="2600" b="1" dirty="0" smtClean="0">
                <a:solidFill>
                  <a:schemeClr val="accent3">
                    <a:lumMod val="75000"/>
                  </a:schemeClr>
                </a:solidFill>
              </a:rPr>
              <a:t>.</a:t>
            </a:r>
          </a:p>
          <a:p>
            <a:r>
              <a:rPr lang="en-US" sz="2900" dirty="0" smtClean="0"/>
              <a:t>The </a:t>
            </a:r>
            <a:r>
              <a:rPr lang="en-US" sz="2900" dirty="0"/>
              <a:t>members voted to designate </a:t>
            </a:r>
            <a:r>
              <a:rPr lang="en-US" sz="2900" i="1" u="sng" dirty="0"/>
              <a:t>Lester</a:t>
            </a:r>
            <a:r>
              <a:rPr lang="en-US" sz="2900" dirty="0"/>
              <a:t> as their state soil in </a:t>
            </a:r>
            <a:r>
              <a:rPr lang="en-US" sz="2900" dirty="0" smtClean="0"/>
              <a:t>1987.</a:t>
            </a:r>
          </a:p>
          <a:p>
            <a:r>
              <a:rPr lang="en-US" sz="2900" dirty="0"/>
              <a:t>In 2012, a significant legislative effort was undertaken to establish Lester as the "Official Minnesota State Soil".</a:t>
            </a:r>
          </a:p>
          <a:p>
            <a:r>
              <a:rPr lang="en-US" sz="2900" dirty="0"/>
              <a:t>Legislation establishing Lester as the "Official Minnesota State Soil" was signed by Minnesota Governor Mark Dayton on </a:t>
            </a:r>
            <a:r>
              <a:rPr lang="en-US" sz="2900" b="1" i="1" dirty="0"/>
              <a:t>April 28, </a:t>
            </a:r>
            <a:r>
              <a:rPr lang="en-US" sz="2900" b="1" i="1" dirty="0" smtClean="0"/>
              <a:t>2012</a:t>
            </a:r>
            <a:endParaRPr lang="en-US" sz="2900" i="1" dirty="0"/>
          </a:p>
        </p:txBody>
      </p:sp>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272842" y="1"/>
            <a:ext cx="1852862" cy="1828799"/>
          </a:xfrm>
          <a:prstGeom prst="rect">
            <a:avLst/>
          </a:prstGeom>
        </p:spPr>
      </p:pic>
      <p:sp>
        <p:nvSpPr>
          <p:cNvPr id="5" name="Footer Placeholder 4"/>
          <p:cNvSpPr>
            <a:spLocks noGrp="1"/>
          </p:cNvSpPr>
          <p:nvPr>
            <p:ph type="ftr" sz="quarter" idx="11"/>
          </p:nvPr>
        </p:nvSpPr>
        <p:spPr>
          <a:xfrm>
            <a:off x="152400" y="6305550"/>
            <a:ext cx="2895600" cy="476250"/>
          </a:xfrm>
        </p:spPr>
        <p:txBody>
          <a:bodyPr/>
          <a:lstStyle/>
          <a:p>
            <a:r>
              <a:rPr lang="en-US" dirty="0" smtClean="0"/>
              <a:t>© 2013  MAPSS All Rights Reserved</a:t>
            </a:r>
            <a:endParaRPr lang="en-US" dirty="0"/>
          </a:p>
        </p:txBody>
      </p:sp>
      <p:sp>
        <p:nvSpPr>
          <p:cNvPr id="6" name="Slide Number Placeholder 5"/>
          <p:cNvSpPr>
            <a:spLocks noGrp="1"/>
          </p:cNvSpPr>
          <p:nvPr>
            <p:ph type="sldNum" sz="quarter" idx="12"/>
          </p:nvPr>
        </p:nvSpPr>
        <p:spPr/>
        <p:txBody>
          <a:bodyPr/>
          <a:lstStyle/>
          <a:p>
            <a:fld id="{B90BC94E-5489-4443-952A-5FC5BB60645F}" type="slidenum">
              <a:rPr lang="en-US" smtClean="0"/>
              <a:t>6</a:t>
            </a:fld>
            <a:endParaRPr lang="en-US" dirty="0"/>
          </a:p>
        </p:txBody>
      </p:sp>
    </p:spTree>
    <p:extLst>
      <p:ext uri="{BB962C8B-B14F-4D97-AF65-F5344CB8AC3E}">
        <p14:creationId xmlns:p14="http://schemas.microsoft.com/office/powerpoint/2010/main" val="22613643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0-#ppt_w/2"/>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 calcmode="lin" valueType="num">
                                      <p:cBhvr additive="base">
                                        <p:cTn id="15" dur="500" fill="hold"/>
                                        <p:tgtEl>
                                          <p:spTgt spid="3">
                                            <p:txEl>
                                              <p:pRg st="2" end="2"/>
                                            </p:txEl>
                                          </p:spTgt>
                                        </p:tgtEl>
                                        <p:attrNameLst>
                                          <p:attrName>ppt_x</p:attrName>
                                        </p:attrNameLst>
                                      </p:cBhvr>
                                      <p:tavLst>
                                        <p:tav tm="0">
                                          <p:val>
                                            <p:strVal val="0-#ppt_w/2"/>
                                          </p:val>
                                        </p:tav>
                                        <p:tav tm="100000">
                                          <p:val>
                                            <p:strVal val="#ppt_x"/>
                                          </p:val>
                                        </p:tav>
                                      </p:tavLst>
                                    </p:anim>
                                    <p:anim calcmode="lin" valueType="num">
                                      <p:cBhvr additive="base">
                                        <p:cTn id="16" dur="500" fill="hold"/>
                                        <p:tgtEl>
                                          <p:spTgt spid="3">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8" fill="hold" grpId="0" nodeType="clickEffect">
                                  <p:stCondLst>
                                    <p:cond delay="0"/>
                                  </p:stCondLst>
                                  <p:childTnLst>
                                    <p:set>
                                      <p:cBhvr>
                                        <p:cTn id="20" dur="1" fill="hold">
                                          <p:stCondLst>
                                            <p:cond delay="0"/>
                                          </p:stCondLst>
                                        </p:cTn>
                                        <p:tgtEl>
                                          <p:spTgt spid="3">
                                            <p:txEl>
                                              <p:pRg st="3" end="3"/>
                                            </p:txEl>
                                          </p:spTgt>
                                        </p:tgtEl>
                                        <p:attrNameLst>
                                          <p:attrName>style.visibility</p:attrName>
                                        </p:attrNameLst>
                                      </p:cBhvr>
                                      <p:to>
                                        <p:strVal val="visible"/>
                                      </p:to>
                                    </p:set>
                                    <p:anim calcmode="lin" valueType="num">
                                      <p:cBhvr additive="base">
                                        <p:cTn id="21" dur="500" fill="hold"/>
                                        <p:tgtEl>
                                          <p:spTgt spid="3">
                                            <p:txEl>
                                              <p:pRg st="3" end="3"/>
                                            </p:txEl>
                                          </p:spTgt>
                                        </p:tgtEl>
                                        <p:attrNameLst>
                                          <p:attrName>ppt_x</p:attrName>
                                        </p:attrNameLst>
                                      </p:cBhvr>
                                      <p:tavLst>
                                        <p:tav tm="0">
                                          <p:val>
                                            <p:strVal val="0-#ppt_w/2"/>
                                          </p:val>
                                        </p:tav>
                                        <p:tav tm="100000">
                                          <p:val>
                                            <p:strVal val="#ppt_x"/>
                                          </p:val>
                                        </p:tav>
                                      </p:tavLst>
                                    </p:anim>
                                    <p:anim calcmode="lin" valueType="num">
                                      <p:cBhvr additive="base">
                                        <p:cTn id="22" dur="500" fill="hold"/>
                                        <p:tgtEl>
                                          <p:spTgt spid="3">
                                            <p:txEl>
                                              <p:pRg st="3" end="3"/>
                                            </p:txEl>
                                          </p:spTgt>
                                        </p:tgtEl>
                                        <p:attrNameLst>
                                          <p:attrName>ppt_y</p:attrName>
                                        </p:attrNameLst>
                                      </p:cBhvr>
                                      <p:tavLst>
                                        <p:tav tm="0">
                                          <p:val>
                                            <p:strVal val="#ppt_y"/>
                                          </p:val>
                                        </p:tav>
                                        <p:tav tm="100000">
                                          <p:val>
                                            <p:strVal val="#ppt_y"/>
                                          </p:val>
                                        </p:tav>
                                      </p:tavLst>
                                    </p:anim>
                                  </p:childTnLst>
                                </p:cTn>
                              </p:par>
                              <p:par>
                                <p:cTn id="23" presetID="2" presetClass="entr" presetSubtype="8" fill="hold" grpId="0" nodeType="with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anim calcmode="lin" valueType="num">
                                      <p:cBhvr additive="base">
                                        <p:cTn id="25" dur="500" fill="hold"/>
                                        <p:tgtEl>
                                          <p:spTgt spid="3">
                                            <p:txEl>
                                              <p:pRg st="4" end="4"/>
                                            </p:tx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3">
                                            <p:txEl>
                                              <p:pRg st="4" end="4"/>
                                            </p:txEl>
                                          </p:spTgt>
                                        </p:tgtEl>
                                        <p:attrNameLst>
                                          <p:attrName>ppt_y</p:attrName>
                                        </p:attrNameLst>
                                      </p:cBhvr>
                                      <p:tavLst>
                                        <p:tav tm="0">
                                          <p:val>
                                            <p:strVal val="#ppt_y"/>
                                          </p:val>
                                        </p:tav>
                                        <p:tav tm="100000">
                                          <p:val>
                                            <p:strVal val="#ppt_y"/>
                                          </p:val>
                                        </p:tav>
                                      </p:tavLst>
                                    </p:anim>
                                  </p:childTnLst>
                                </p:cTn>
                              </p:par>
                              <p:par>
                                <p:cTn id="27" presetID="2" presetClass="entr" presetSubtype="8" fill="hold" grpId="0" nodeType="withEffect">
                                  <p:stCondLst>
                                    <p:cond delay="0"/>
                                  </p:stCondLst>
                                  <p:childTnLst>
                                    <p:set>
                                      <p:cBhvr>
                                        <p:cTn id="28" dur="1" fill="hold">
                                          <p:stCondLst>
                                            <p:cond delay="0"/>
                                          </p:stCondLst>
                                        </p:cTn>
                                        <p:tgtEl>
                                          <p:spTgt spid="3">
                                            <p:txEl>
                                              <p:pRg st="5" end="5"/>
                                            </p:txEl>
                                          </p:spTgt>
                                        </p:tgtEl>
                                        <p:attrNameLst>
                                          <p:attrName>style.visibility</p:attrName>
                                        </p:attrNameLst>
                                      </p:cBhvr>
                                      <p:to>
                                        <p:strVal val="visible"/>
                                      </p:to>
                                    </p:set>
                                    <p:anim calcmode="lin" valueType="num">
                                      <p:cBhvr additive="base">
                                        <p:cTn id="29" dur="500" fill="hold"/>
                                        <p:tgtEl>
                                          <p:spTgt spid="3">
                                            <p:txEl>
                                              <p:pRg st="5" end="5"/>
                                            </p:txEl>
                                          </p:spTgt>
                                        </p:tgtEl>
                                        <p:attrNameLst>
                                          <p:attrName>ppt_x</p:attrName>
                                        </p:attrNameLst>
                                      </p:cBhvr>
                                      <p:tavLst>
                                        <p:tav tm="0">
                                          <p:val>
                                            <p:strVal val="0-#ppt_w/2"/>
                                          </p:val>
                                        </p:tav>
                                        <p:tav tm="100000">
                                          <p:val>
                                            <p:strVal val="#ppt_x"/>
                                          </p:val>
                                        </p:tav>
                                      </p:tavLst>
                                    </p:anim>
                                    <p:anim calcmode="lin" valueType="num">
                                      <p:cBhvr additive="base">
                                        <p:cTn id="30" dur="500" fill="hold"/>
                                        <p:tgtEl>
                                          <p:spTgt spid="3">
                                            <p:txEl>
                                              <p:pRg st="5" end="5"/>
                                            </p:txEl>
                                          </p:spTgt>
                                        </p:tgtEl>
                                        <p:attrNameLst>
                                          <p:attrName>ppt_y</p:attrName>
                                        </p:attrNameLst>
                                      </p:cBhvr>
                                      <p:tavLst>
                                        <p:tav tm="0">
                                          <p:val>
                                            <p:strVal val="#ppt_y"/>
                                          </p:val>
                                        </p:tav>
                                        <p:tav tm="100000">
                                          <p:val>
                                            <p:strVal val="#ppt_y"/>
                                          </p:val>
                                        </p:tav>
                                      </p:tavLst>
                                    </p:anim>
                                  </p:childTnLst>
                                </p:cTn>
                              </p:par>
                              <p:par>
                                <p:cTn id="31" presetID="2" presetClass="entr" presetSubtype="8" fill="hold" grpId="0" nodeType="withEffect">
                                  <p:stCondLst>
                                    <p:cond delay="0"/>
                                  </p:stCondLst>
                                  <p:childTnLst>
                                    <p:set>
                                      <p:cBhvr>
                                        <p:cTn id="32" dur="1" fill="hold">
                                          <p:stCondLst>
                                            <p:cond delay="0"/>
                                          </p:stCondLst>
                                        </p:cTn>
                                        <p:tgtEl>
                                          <p:spTgt spid="3">
                                            <p:txEl>
                                              <p:pRg st="6" end="6"/>
                                            </p:txEl>
                                          </p:spTgt>
                                        </p:tgtEl>
                                        <p:attrNameLst>
                                          <p:attrName>style.visibility</p:attrName>
                                        </p:attrNameLst>
                                      </p:cBhvr>
                                      <p:to>
                                        <p:strVal val="visible"/>
                                      </p:to>
                                    </p:set>
                                    <p:anim calcmode="lin" valueType="num">
                                      <p:cBhvr additive="base">
                                        <p:cTn id="33" dur="500" fill="hold"/>
                                        <p:tgtEl>
                                          <p:spTgt spid="3">
                                            <p:txEl>
                                              <p:pRg st="6" end="6"/>
                                            </p:txEl>
                                          </p:spTgt>
                                        </p:tgtEl>
                                        <p:attrNameLst>
                                          <p:attrName>ppt_x</p:attrName>
                                        </p:attrNameLst>
                                      </p:cBhvr>
                                      <p:tavLst>
                                        <p:tav tm="0">
                                          <p:val>
                                            <p:strVal val="0-#ppt_w/2"/>
                                          </p:val>
                                        </p:tav>
                                        <p:tav tm="100000">
                                          <p:val>
                                            <p:strVal val="#ppt_x"/>
                                          </p:val>
                                        </p:tav>
                                      </p:tavLst>
                                    </p:anim>
                                    <p:anim calcmode="lin" valueType="num">
                                      <p:cBhvr additive="base">
                                        <p:cTn id="34" dur="500" fill="hold"/>
                                        <p:tgtEl>
                                          <p:spTgt spid="3">
                                            <p:txEl>
                                              <p:pRg st="6" end="6"/>
                                            </p:txEl>
                                          </p:spTgt>
                                        </p:tgtEl>
                                        <p:attrNameLst>
                                          <p:attrName>ppt_y</p:attrName>
                                        </p:attrNameLst>
                                      </p:cBhvr>
                                      <p:tavLst>
                                        <p:tav tm="0">
                                          <p:val>
                                            <p:strVal val="#ppt_y"/>
                                          </p:val>
                                        </p:tav>
                                        <p:tav tm="100000">
                                          <p:val>
                                            <p:strVal val="#ppt_y"/>
                                          </p:val>
                                        </p:tav>
                                      </p:tavLst>
                                    </p:anim>
                                  </p:childTnLst>
                                </p:cTn>
                              </p:par>
                              <p:par>
                                <p:cTn id="35" presetID="2" presetClass="entr" presetSubtype="8" fill="hold" grpId="0" nodeType="withEffect">
                                  <p:stCondLst>
                                    <p:cond delay="0"/>
                                  </p:stCondLst>
                                  <p:childTnLst>
                                    <p:set>
                                      <p:cBhvr>
                                        <p:cTn id="36" dur="1" fill="hold">
                                          <p:stCondLst>
                                            <p:cond delay="0"/>
                                          </p:stCondLst>
                                        </p:cTn>
                                        <p:tgtEl>
                                          <p:spTgt spid="3">
                                            <p:txEl>
                                              <p:pRg st="7" end="7"/>
                                            </p:txEl>
                                          </p:spTgt>
                                        </p:tgtEl>
                                        <p:attrNameLst>
                                          <p:attrName>style.visibility</p:attrName>
                                        </p:attrNameLst>
                                      </p:cBhvr>
                                      <p:to>
                                        <p:strVal val="visible"/>
                                      </p:to>
                                    </p:set>
                                    <p:anim calcmode="lin" valueType="num">
                                      <p:cBhvr additive="base">
                                        <p:cTn id="37" dur="500" fill="hold"/>
                                        <p:tgtEl>
                                          <p:spTgt spid="3">
                                            <p:txEl>
                                              <p:pRg st="7" end="7"/>
                                            </p:txEl>
                                          </p:spTgt>
                                        </p:tgtEl>
                                        <p:attrNameLst>
                                          <p:attrName>ppt_x</p:attrName>
                                        </p:attrNameLst>
                                      </p:cBhvr>
                                      <p:tavLst>
                                        <p:tav tm="0">
                                          <p:val>
                                            <p:strVal val="0-#ppt_w/2"/>
                                          </p:val>
                                        </p:tav>
                                        <p:tav tm="100000">
                                          <p:val>
                                            <p:strVal val="#ppt_x"/>
                                          </p:val>
                                        </p:tav>
                                      </p:tavLst>
                                    </p:anim>
                                    <p:anim calcmode="lin" valueType="num">
                                      <p:cBhvr additive="base">
                                        <p:cTn id="38" dur="500" fill="hold"/>
                                        <p:tgtEl>
                                          <p:spTgt spid="3">
                                            <p:txEl>
                                              <p:pRg st="7" end="7"/>
                                            </p:txEl>
                                          </p:spTgt>
                                        </p:tgtEl>
                                        <p:attrNameLst>
                                          <p:attrName>ppt_y</p:attrName>
                                        </p:attrNameLst>
                                      </p:cBhvr>
                                      <p:tavLst>
                                        <p:tav tm="0">
                                          <p:val>
                                            <p:strVal val="#ppt_y"/>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8" fill="hold" grpId="0" nodeType="clickEffect">
                                  <p:stCondLst>
                                    <p:cond delay="0"/>
                                  </p:stCondLst>
                                  <p:childTnLst>
                                    <p:set>
                                      <p:cBhvr>
                                        <p:cTn id="42" dur="1" fill="hold">
                                          <p:stCondLst>
                                            <p:cond delay="0"/>
                                          </p:stCondLst>
                                        </p:cTn>
                                        <p:tgtEl>
                                          <p:spTgt spid="3">
                                            <p:txEl>
                                              <p:pRg st="8" end="8"/>
                                            </p:txEl>
                                          </p:spTgt>
                                        </p:tgtEl>
                                        <p:attrNameLst>
                                          <p:attrName>style.visibility</p:attrName>
                                        </p:attrNameLst>
                                      </p:cBhvr>
                                      <p:to>
                                        <p:strVal val="visible"/>
                                      </p:to>
                                    </p:set>
                                    <p:anim calcmode="lin" valueType="num">
                                      <p:cBhvr additive="base">
                                        <p:cTn id="43" dur="500" fill="hold"/>
                                        <p:tgtEl>
                                          <p:spTgt spid="3">
                                            <p:txEl>
                                              <p:pRg st="8" end="8"/>
                                            </p:txEl>
                                          </p:spTgt>
                                        </p:tgtEl>
                                        <p:attrNameLst>
                                          <p:attrName>ppt_x</p:attrName>
                                        </p:attrNameLst>
                                      </p:cBhvr>
                                      <p:tavLst>
                                        <p:tav tm="0">
                                          <p:val>
                                            <p:strVal val="0-#ppt_w/2"/>
                                          </p:val>
                                        </p:tav>
                                        <p:tav tm="100000">
                                          <p:val>
                                            <p:strVal val="#ppt_x"/>
                                          </p:val>
                                        </p:tav>
                                      </p:tavLst>
                                    </p:anim>
                                    <p:anim calcmode="lin" valueType="num">
                                      <p:cBhvr additive="base">
                                        <p:cTn id="44" dur="500" fill="hold"/>
                                        <p:tgtEl>
                                          <p:spTgt spid="3">
                                            <p:txEl>
                                              <p:pRg st="8" end="8"/>
                                            </p:txEl>
                                          </p:spTgt>
                                        </p:tgtEl>
                                        <p:attrNameLst>
                                          <p:attrName>ppt_y</p:attrName>
                                        </p:attrNameLst>
                                      </p:cBhvr>
                                      <p:tavLst>
                                        <p:tav tm="0">
                                          <p:val>
                                            <p:strVal val="#ppt_y"/>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8" fill="hold" grpId="0" nodeType="clickEffect">
                                  <p:stCondLst>
                                    <p:cond delay="0"/>
                                  </p:stCondLst>
                                  <p:childTnLst>
                                    <p:set>
                                      <p:cBhvr>
                                        <p:cTn id="48" dur="1" fill="hold">
                                          <p:stCondLst>
                                            <p:cond delay="0"/>
                                          </p:stCondLst>
                                        </p:cTn>
                                        <p:tgtEl>
                                          <p:spTgt spid="3">
                                            <p:txEl>
                                              <p:pRg st="9" end="9"/>
                                            </p:txEl>
                                          </p:spTgt>
                                        </p:tgtEl>
                                        <p:attrNameLst>
                                          <p:attrName>style.visibility</p:attrName>
                                        </p:attrNameLst>
                                      </p:cBhvr>
                                      <p:to>
                                        <p:strVal val="visible"/>
                                      </p:to>
                                    </p:set>
                                    <p:anim calcmode="lin" valueType="num">
                                      <p:cBhvr additive="base">
                                        <p:cTn id="49" dur="500" fill="hold"/>
                                        <p:tgtEl>
                                          <p:spTgt spid="3">
                                            <p:txEl>
                                              <p:pRg st="9" end="9"/>
                                            </p:txEl>
                                          </p:spTgt>
                                        </p:tgtEl>
                                        <p:attrNameLst>
                                          <p:attrName>ppt_x</p:attrName>
                                        </p:attrNameLst>
                                      </p:cBhvr>
                                      <p:tavLst>
                                        <p:tav tm="0">
                                          <p:val>
                                            <p:strVal val="0-#ppt_w/2"/>
                                          </p:val>
                                        </p:tav>
                                        <p:tav tm="100000">
                                          <p:val>
                                            <p:strVal val="#ppt_x"/>
                                          </p:val>
                                        </p:tav>
                                      </p:tavLst>
                                    </p:anim>
                                    <p:anim calcmode="lin" valueType="num">
                                      <p:cBhvr additive="base">
                                        <p:cTn id="50" dur="500" fill="hold"/>
                                        <p:tgtEl>
                                          <p:spTgt spid="3">
                                            <p:txEl>
                                              <p:pRg st="9" end="9"/>
                                            </p:txEl>
                                          </p:spTgt>
                                        </p:tgtEl>
                                        <p:attrNameLst>
                                          <p:attrName>ppt_y</p:attrName>
                                        </p:attrNameLst>
                                      </p:cBhvr>
                                      <p:tavLst>
                                        <p:tav tm="0">
                                          <p:val>
                                            <p:strVal val="#ppt_y"/>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8" fill="hold" grpId="0" nodeType="clickEffect">
                                  <p:stCondLst>
                                    <p:cond delay="0"/>
                                  </p:stCondLst>
                                  <p:childTnLst>
                                    <p:set>
                                      <p:cBhvr>
                                        <p:cTn id="54" dur="1" fill="hold">
                                          <p:stCondLst>
                                            <p:cond delay="0"/>
                                          </p:stCondLst>
                                        </p:cTn>
                                        <p:tgtEl>
                                          <p:spTgt spid="3">
                                            <p:txEl>
                                              <p:pRg st="10" end="10"/>
                                            </p:txEl>
                                          </p:spTgt>
                                        </p:tgtEl>
                                        <p:attrNameLst>
                                          <p:attrName>style.visibility</p:attrName>
                                        </p:attrNameLst>
                                      </p:cBhvr>
                                      <p:to>
                                        <p:strVal val="visible"/>
                                      </p:to>
                                    </p:set>
                                    <p:anim calcmode="lin" valueType="num">
                                      <p:cBhvr additive="base">
                                        <p:cTn id="55" dur="500" fill="hold"/>
                                        <p:tgtEl>
                                          <p:spTgt spid="3">
                                            <p:txEl>
                                              <p:pRg st="10" end="10"/>
                                            </p:txEl>
                                          </p:spTgt>
                                        </p:tgtEl>
                                        <p:attrNameLst>
                                          <p:attrName>ppt_x</p:attrName>
                                        </p:attrNameLst>
                                      </p:cBhvr>
                                      <p:tavLst>
                                        <p:tav tm="0">
                                          <p:val>
                                            <p:strVal val="0-#ppt_w/2"/>
                                          </p:val>
                                        </p:tav>
                                        <p:tav tm="100000">
                                          <p:val>
                                            <p:strVal val="#ppt_x"/>
                                          </p:val>
                                        </p:tav>
                                      </p:tavLst>
                                    </p:anim>
                                    <p:anim calcmode="lin" valueType="num">
                                      <p:cBhvr additive="base">
                                        <p:cTn id="56" dur="500" fill="hold"/>
                                        <p:tgtEl>
                                          <p:spTgt spid="3">
                                            <p:txEl>
                                              <p:pRg st="10" end="1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152400"/>
            <a:ext cx="8781288" cy="1143000"/>
          </a:xfrm>
        </p:spPr>
        <p:txBody>
          <a:bodyPr>
            <a:normAutofit fontScale="90000"/>
          </a:bodyPr>
          <a:lstStyle/>
          <a:p>
            <a:pPr algn="ctr"/>
            <a:r>
              <a:rPr lang="en-US" dirty="0" smtClean="0"/>
              <a:t>Why is soil important? Just ask yourself: </a:t>
            </a:r>
            <a:endParaRPr lang="en-US" dirty="0"/>
          </a:p>
        </p:txBody>
      </p:sp>
      <p:sp>
        <p:nvSpPr>
          <p:cNvPr id="3" name="Content Placeholder 2"/>
          <p:cNvSpPr>
            <a:spLocks noGrp="1"/>
          </p:cNvSpPr>
          <p:nvPr>
            <p:ph idx="1"/>
          </p:nvPr>
        </p:nvSpPr>
        <p:spPr>
          <a:xfrm>
            <a:off x="533400" y="1219200"/>
            <a:ext cx="8400288" cy="4572000"/>
          </a:xfrm>
        </p:spPr>
        <p:txBody>
          <a:bodyPr>
            <a:normAutofit/>
          </a:bodyPr>
          <a:lstStyle/>
          <a:p>
            <a:r>
              <a:rPr lang="en-US" sz="2400" dirty="0" smtClean="0"/>
              <a:t>Where does food come from?</a:t>
            </a:r>
          </a:p>
          <a:p>
            <a:r>
              <a:rPr lang="en-US" sz="2400" dirty="0" smtClean="0"/>
              <a:t>Where does paper and wood come from?</a:t>
            </a:r>
          </a:p>
          <a:p>
            <a:r>
              <a:rPr lang="en-US" sz="2400" dirty="0" smtClean="0"/>
              <a:t>How is spent water and our waste water cleaned or filtered before entering streams, rivers, lakes, and groundwater?</a:t>
            </a:r>
          </a:p>
          <a:p>
            <a:r>
              <a:rPr lang="en-US" sz="2400" dirty="0" smtClean="0"/>
              <a:t>What supports our homes and buildings, gardens, lawns, parks, and recreation areas</a:t>
            </a:r>
            <a:r>
              <a:rPr lang="en-US" sz="2400" dirty="0"/>
              <a:t>?</a:t>
            </a:r>
            <a:endParaRPr lang="en-US" sz="2400" dirty="0" smtClean="0"/>
          </a:p>
          <a:p>
            <a:r>
              <a:rPr lang="en-US" sz="2400" dirty="0" smtClean="0"/>
              <a:t> The answer is S</a:t>
            </a:r>
            <a:r>
              <a:rPr lang="en-US" sz="2400" b="1" dirty="0" smtClean="0"/>
              <a:t>oil</a:t>
            </a:r>
            <a:r>
              <a:rPr lang="en-US" sz="2400" dirty="0" smtClean="0"/>
              <a:t>  </a:t>
            </a:r>
            <a:r>
              <a:rPr lang="en-US" sz="2400" dirty="0"/>
              <a:t>- </a:t>
            </a:r>
            <a:r>
              <a:rPr lang="en-US" sz="2400" dirty="0" smtClean="0"/>
              <a:t> Without soil, clean water and air we can not exist.</a:t>
            </a:r>
            <a:endParaRPr lang="en-US" sz="2000" dirty="0">
              <a:solidFill>
                <a:schemeClr val="tx2"/>
              </a:solidFill>
              <a:latin typeface="Comic Sans MS" charset="0"/>
            </a:endParaRPr>
          </a:p>
          <a:p>
            <a:endParaRPr lang="en-US" sz="2000" dirty="0">
              <a:latin typeface="Comic Sans MS" charset="0"/>
            </a:endParaRPr>
          </a:p>
          <a:p>
            <a:endParaRPr lang="en-US" sz="2000" dirty="0"/>
          </a:p>
        </p:txBody>
      </p:sp>
      <p:sp>
        <p:nvSpPr>
          <p:cNvPr id="4" name="Footer Placeholder 3"/>
          <p:cNvSpPr>
            <a:spLocks noGrp="1"/>
          </p:cNvSpPr>
          <p:nvPr>
            <p:ph type="ftr" sz="quarter" idx="11"/>
          </p:nvPr>
        </p:nvSpPr>
        <p:spPr>
          <a:xfrm>
            <a:off x="76200" y="6305550"/>
            <a:ext cx="2895600" cy="476250"/>
          </a:xfrm>
        </p:spPr>
        <p:txBody>
          <a:bodyPr/>
          <a:lstStyle/>
          <a:p>
            <a:r>
              <a:rPr lang="en-US" dirty="0" smtClean="0"/>
              <a:t>© 2013  MAPSS All Rights Reserved</a:t>
            </a:r>
            <a:endParaRPr lang="en-US" dirty="0"/>
          </a:p>
        </p:txBody>
      </p:sp>
      <p:sp>
        <p:nvSpPr>
          <p:cNvPr id="9" name="Slide Number Placeholder 8"/>
          <p:cNvSpPr>
            <a:spLocks noGrp="1"/>
          </p:cNvSpPr>
          <p:nvPr>
            <p:ph type="sldNum" sz="quarter" idx="12"/>
          </p:nvPr>
        </p:nvSpPr>
        <p:spPr/>
        <p:txBody>
          <a:bodyPr/>
          <a:lstStyle/>
          <a:p>
            <a:fld id="{B90BC94E-5489-4443-952A-5FC5BB60645F}" type="slidenum">
              <a:rPr lang="en-US" smtClean="0"/>
              <a:t>7</a:t>
            </a:fld>
            <a:endParaRPr lang="en-US" dirty="0"/>
          </a:p>
        </p:txBody>
      </p:sp>
      <p:pic>
        <p:nvPicPr>
          <p:cNvPr id="10" name="Picture 12" descr="Train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66800" y="4952802"/>
            <a:ext cx="2209800" cy="14722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Picture 15" descr="Fibe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244125" y="4572000"/>
            <a:ext cx="1366475" cy="21526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Picture 20" descr="cattle grazi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533701" y="4648200"/>
            <a:ext cx="2779258" cy="17768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5896551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0-#ppt_w/2"/>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ppt_y"/>
                                          </p:val>
                                        </p:tav>
                                        <p:tav tm="100000">
                                          <p:val>
                                            <p:strVal val="#ppt_y"/>
                                          </p:val>
                                        </p:tav>
                                      </p:tavLst>
                                    </p:anim>
                                  </p:childTnLst>
                                </p:cTn>
                              </p:par>
                            </p:childTnLst>
                          </p:cTn>
                        </p:par>
                        <p:par>
                          <p:cTn id="33" fill="hold">
                            <p:stCondLst>
                              <p:cond delay="500"/>
                            </p:stCondLst>
                            <p:childTnLst>
                              <p:par>
                                <p:cTn id="34" presetID="53" presetClass="entr" presetSubtype="0" fill="hold" nodeType="afterEffect">
                                  <p:stCondLst>
                                    <p:cond delay="0"/>
                                  </p:stCondLst>
                                  <p:childTnLst>
                                    <p:set>
                                      <p:cBhvr>
                                        <p:cTn id="35" dur="1" fill="hold">
                                          <p:stCondLst>
                                            <p:cond delay="0"/>
                                          </p:stCondLst>
                                        </p:cTn>
                                        <p:tgtEl>
                                          <p:spTgt spid="12"/>
                                        </p:tgtEl>
                                        <p:attrNameLst>
                                          <p:attrName>style.visibility</p:attrName>
                                        </p:attrNameLst>
                                      </p:cBhvr>
                                      <p:to>
                                        <p:strVal val="visible"/>
                                      </p:to>
                                    </p:set>
                                    <p:anim calcmode="lin" valueType="num">
                                      <p:cBhvr>
                                        <p:cTn id="36" dur="1000" fill="hold"/>
                                        <p:tgtEl>
                                          <p:spTgt spid="12"/>
                                        </p:tgtEl>
                                        <p:attrNameLst>
                                          <p:attrName>ppt_w</p:attrName>
                                        </p:attrNameLst>
                                      </p:cBhvr>
                                      <p:tavLst>
                                        <p:tav tm="0">
                                          <p:val>
                                            <p:fltVal val="0"/>
                                          </p:val>
                                        </p:tav>
                                        <p:tav tm="100000">
                                          <p:val>
                                            <p:strVal val="#ppt_w"/>
                                          </p:val>
                                        </p:tav>
                                      </p:tavLst>
                                    </p:anim>
                                    <p:anim calcmode="lin" valueType="num">
                                      <p:cBhvr>
                                        <p:cTn id="37" dur="1000" fill="hold"/>
                                        <p:tgtEl>
                                          <p:spTgt spid="12"/>
                                        </p:tgtEl>
                                        <p:attrNameLst>
                                          <p:attrName>ppt_h</p:attrName>
                                        </p:attrNameLst>
                                      </p:cBhvr>
                                      <p:tavLst>
                                        <p:tav tm="0">
                                          <p:val>
                                            <p:fltVal val="0"/>
                                          </p:val>
                                        </p:tav>
                                        <p:tav tm="100000">
                                          <p:val>
                                            <p:strVal val="#ppt_h"/>
                                          </p:val>
                                        </p:tav>
                                      </p:tavLst>
                                    </p:anim>
                                    <p:animEffect transition="in" filter="fade">
                                      <p:cBhvr>
                                        <p:cTn id="38" dur="1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274638"/>
            <a:ext cx="8781288" cy="1143000"/>
          </a:xfrm>
        </p:spPr>
        <p:txBody>
          <a:bodyPr/>
          <a:lstStyle/>
          <a:p>
            <a:pPr algn="ctr"/>
            <a:r>
              <a:rPr lang="en-US" dirty="0" smtClean="0"/>
              <a:t>What is soil? </a:t>
            </a:r>
            <a:endParaRPr lang="en-US" dirty="0"/>
          </a:p>
        </p:txBody>
      </p:sp>
      <p:sp>
        <p:nvSpPr>
          <p:cNvPr id="3" name="Content Placeholder 2"/>
          <p:cNvSpPr>
            <a:spLocks noGrp="1"/>
          </p:cNvSpPr>
          <p:nvPr>
            <p:ph idx="1"/>
          </p:nvPr>
        </p:nvSpPr>
        <p:spPr>
          <a:xfrm>
            <a:off x="533400" y="1219200"/>
            <a:ext cx="8400288" cy="4572000"/>
          </a:xfrm>
        </p:spPr>
        <p:txBody>
          <a:bodyPr>
            <a:normAutofit/>
          </a:bodyPr>
          <a:lstStyle/>
          <a:p>
            <a:r>
              <a:rPr lang="en-US" sz="2400" dirty="0"/>
              <a:t>All natural resources...are soil or derivatives of soil.  Farms, ranges, crops, and livestock, forests, irrigation water and even water power resolve themselves into questions of soil.  Soil is therefore the basic natural resource. --- Aldo </a:t>
            </a:r>
            <a:r>
              <a:rPr lang="en-US" sz="2400" dirty="0" smtClean="0"/>
              <a:t>Leopold</a:t>
            </a:r>
          </a:p>
          <a:p>
            <a:r>
              <a:rPr lang="en-US" sz="2400" b="1" dirty="0" smtClean="0"/>
              <a:t>Soil</a:t>
            </a:r>
            <a:r>
              <a:rPr lang="en-US" sz="2400" dirty="0" smtClean="0"/>
              <a:t>  </a:t>
            </a:r>
            <a:r>
              <a:rPr lang="en-US" sz="2400" dirty="0"/>
              <a:t>- </a:t>
            </a:r>
            <a:r>
              <a:rPr lang="en-US" sz="2400" dirty="0" smtClean="0"/>
              <a:t>The </a:t>
            </a:r>
            <a:r>
              <a:rPr lang="en-US" sz="2400" dirty="0"/>
              <a:t>unconsolidated mineral or </a:t>
            </a:r>
            <a:r>
              <a:rPr lang="en-US" sz="2400" dirty="0" smtClean="0"/>
              <a:t>organic material </a:t>
            </a:r>
            <a:r>
              <a:rPr lang="en-US" sz="2400" dirty="0"/>
              <a:t>on the </a:t>
            </a:r>
            <a:r>
              <a:rPr lang="en-US" sz="2400" dirty="0" smtClean="0"/>
              <a:t>immediate </a:t>
            </a:r>
            <a:r>
              <a:rPr lang="en-US" sz="2400" dirty="0"/>
              <a:t>surface of the </a:t>
            </a:r>
            <a:r>
              <a:rPr lang="en-US" sz="2400" dirty="0" smtClean="0"/>
              <a:t>earth that </a:t>
            </a:r>
            <a:r>
              <a:rPr lang="en-US" sz="2400" dirty="0"/>
              <a:t>serves as a </a:t>
            </a:r>
            <a:r>
              <a:rPr lang="en-US" sz="2400" dirty="0" smtClean="0"/>
              <a:t>natural </a:t>
            </a:r>
            <a:r>
              <a:rPr lang="en-US" sz="2400" dirty="0"/>
              <a:t>medium for </a:t>
            </a:r>
            <a:r>
              <a:rPr lang="en-US" sz="2400" dirty="0" smtClean="0"/>
              <a:t>the growth </a:t>
            </a:r>
            <a:r>
              <a:rPr lang="en-US" sz="2400" dirty="0"/>
              <a:t>of land plants. </a:t>
            </a:r>
            <a:endParaRPr lang="en-US" sz="2400" dirty="0" smtClean="0"/>
          </a:p>
          <a:p>
            <a:pPr marL="82296" indent="0">
              <a:buNone/>
            </a:pPr>
            <a:endParaRPr lang="en-US" sz="2000" dirty="0">
              <a:solidFill>
                <a:schemeClr val="tx2"/>
              </a:solidFill>
              <a:latin typeface="Comic Sans MS" charset="0"/>
            </a:endParaRPr>
          </a:p>
          <a:p>
            <a:endParaRPr lang="en-US" sz="2000" dirty="0">
              <a:latin typeface="Comic Sans MS" charset="0"/>
            </a:endParaRPr>
          </a:p>
          <a:p>
            <a:endParaRPr lang="en-US" sz="2000" dirty="0"/>
          </a:p>
        </p:txBody>
      </p:sp>
      <p:pic>
        <p:nvPicPr>
          <p:cNvPr id="5" name="Picture 1029"/>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47800" y="4343400"/>
            <a:ext cx="3048000" cy="20388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pic>
        <p:nvPicPr>
          <p:cNvPr id="6" name="Picture 5" descr="http://www.udel.edu/PR/UDaily/2009/aug/hands.jpg"/>
          <p:cNvPicPr/>
          <p:nvPr/>
        </p:nvPicPr>
        <p:blipFill>
          <a:blip r:embed="rId4">
            <a:extLst>
              <a:ext uri="{BEBA8EAE-BF5A-486C-A8C5-ECC9F3942E4B}">
                <a14:imgProps xmlns:a14="http://schemas.microsoft.com/office/drawing/2010/main">
                  <a14:imgLayer r:embed="rId5">
                    <a14:imgEffect>
                      <a14:brightnessContrast bright="20000"/>
                    </a14:imgEffect>
                  </a14:imgLayer>
                </a14:imgProps>
              </a:ext>
              <a:ext uri="{28A0092B-C50C-407E-A947-70E740481C1C}">
                <a14:useLocalDpi xmlns:a14="http://schemas.microsoft.com/office/drawing/2010/main" val="0"/>
              </a:ext>
            </a:extLst>
          </a:blip>
          <a:srcRect/>
          <a:stretch>
            <a:fillRect/>
          </a:stretch>
        </p:blipFill>
        <p:spPr bwMode="auto">
          <a:xfrm>
            <a:off x="5105400" y="4343400"/>
            <a:ext cx="2914650" cy="2057400"/>
          </a:xfrm>
          <a:prstGeom prst="rect">
            <a:avLst/>
          </a:prstGeom>
          <a:noFill/>
          <a:ln>
            <a:noFill/>
          </a:ln>
        </p:spPr>
      </p:pic>
      <p:sp>
        <p:nvSpPr>
          <p:cNvPr id="7" name="Rectangle 6"/>
          <p:cNvSpPr/>
          <p:nvPr/>
        </p:nvSpPr>
        <p:spPr>
          <a:xfrm>
            <a:off x="6629400" y="6400800"/>
            <a:ext cx="1339854" cy="276999"/>
          </a:xfrm>
          <a:prstGeom prst="rect">
            <a:avLst/>
          </a:prstGeom>
        </p:spPr>
        <p:txBody>
          <a:bodyPr wrap="none">
            <a:spAutoFit/>
          </a:bodyPr>
          <a:lstStyle/>
          <a:p>
            <a:r>
              <a:rPr lang="en-US" sz="1200" dirty="0"/>
              <a:t>Photo by L. Clarke</a:t>
            </a:r>
          </a:p>
        </p:txBody>
      </p:sp>
      <p:sp>
        <p:nvSpPr>
          <p:cNvPr id="8" name="Rectangle 7"/>
          <p:cNvSpPr/>
          <p:nvPr/>
        </p:nvSpPr>
        <p:spPr>
          <a:xfrm>
            <a:off x="3429000" y="6260068"/>
            <a:ext cx="1061509" cy="369332"/>
          </a:xfrm>
          <a:prstGeom prst="rect">
            <a:avLst/>
          </a:prstGeom>
        </p:spPr>
        <p:txBody>
          <a:bodyPr wrap="none">
            <a:spAutoFit/>
          </a:bodyPr>
          <a:lstStyle/>
          <a:p>
            <a:r>
              <a:rPr lang="en-US" dirty="0" smtClean="0"/>
              <a:t> </a:t>
            </a:r>
            <a:r>
              <a:rPr lang="en-US" sz="1200" dirty="0" smtClean="0"/>
              <a:t>NRCS Photo</a:t>
            </a:r>
            <a:endParaRPr lang="en-US" sz="1200" dirty="0"/>
          </a:p>
        </p:txBody>
      </p:sp>
      <p:sp>
        <p:nvSpPr>
          <p:cNvPr id="4" name="Footer Placeholder 3"/>
          <p:cNvSpPr>
            <a:spLocks noGrp="1"/>
          </p:cNvSpPr>
          <p:nvPr>
            <p:ph type="ftr" sz="quarter" idx="11"/>
          </p:nvPr>
        </p:nvSpPr>
        <p:spPr>
          <a:xfrm>
            <a:off x="76200" y="6305550"/>
            <a:ext cx="2895600" cy="476250"/>
          </a:xfrm>
        </p:spPr>
        <p:txBody>
          <a:bodyPr/>
          <a:lstStyle/>
          <a:p>
            <a:r>
              <a:rPr lang="en-US" dirty="0" smtClean="0"/>
              <a:t>© 2013  MAPSS All Rights Reserved</a:t>
            </a:r>
            <a:endParaRPr lang="en-US" dirty="0"/>
          </a:p>
        </p:txBody>
      </p:sp>
      <p:sp>
        <p:nvSpPr>
          <p:cNvPr id="9" name="Slide Number Placeholder 8"/>
          <p:cNvSpPr>
            <a:spLocks noGrp="1"/>
          </p:cNvSpPr>
          <p:nvPr>
            <p:ph type="sldNum" sz="quarter" idx="12"/>
          </p:nvPr>
        </p:nvSpPr>
        <p:spPr/>
        <p:txBody>
          <a:bodyPr/>
          <a:lstStyle/>
          <a:p>
            <a:fld id="{B90BC94E-5489-4443-952A-5FC5BB60645F}" type="slidenum">
              <a:rPr lang="en-US" smtClean="0"/>
              <a:t>8</a:t>
            </a:fld>
            <a:endParaRPr lang="en-US" dirty="0"/>
          </a:p>
        </p:txBody>
      </p:sp>
    </p:spTree>
    <p:extLst>
      <p:ext uri="{BB962C8B-B14F-4D97-AF65-F5344CB8AC3E}">
        <p14:creationId xmlns:p14="http://schemas.microsoft.com/office/powerpoint/2010/main" val="40910042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or…. What is soil ? </a:t>
            </a:r>
            <a:endParaRPr lang="en-US" dirty="0"/>
          </a:p>
        </p:txBody>
      </p:sp>
      <p:sp>
        <p:nvSpPr>
          <p:cNvPr id="10" name="Rectangle 3"/>
          <p:cNvSpPr txBox="1">
            <a:spLocks noChangeArrowheads="1"/>
          </p:cNvSpPr>
          <p:nvPr/>
        </p:nvSpPr>
        <p:spPr>
          <a:xfrm>
            <a:off x="685800" y="1371600"/>
            <a:ext cx="4724400" cy="5257800"/>
          </a:xfrm>
          <a:prstGeom prst="rect">
            <a:avLst/>
          </a:prstGeom>
        </p:spPr>
        <p:txBody>
          <a:bodyPr>
            <a:normAutofit/>
          </a:bodyPr>
          <a:lstStyle>
            <a:lvl1pPr marL="365760" indent="-283464" algn="l" rtl="0" eaLnBrk="1" latinLnBrk="0" hangingPunct="1">
              <a:lnSpc>
                <a:spcPct val="100000"/>
              </a:lnSpc>
              <a:spcBef>
                <a:spcPts val="600"/>
              </a:spcBef>
              <a:buClr>
                <a:schemeClr val="accent1"/>
              </a:buClr>
              <a:buSzPct val="80000"/>
              <a:buFont typeface="Wingdings 2"/>
              <a:buChar char=""/>
              <a:defRPr kumimoji="0" sz="2800" kern="1200">
                <a:solidFill>
                  <a:schemeClr val="tx1"/>
                </a:solidFill>
                <a:latin typeface="+mn-lt"/>
                <a:ea typeface="+mn-ea"/>
                <a:cs typeface="+mn-cs"/>
              </a:defRPr>
            </a:lvl1pPr>
            <a:lvl2pPr marL="640080" indent="-237744" algn="l" rtl="0" eaLnBrk="1" latinLnBrk="0" hangingPunct="1">
              <a:lnSpc>
                <a:spcPct val="100000"/>
              </a:lnSpc>
              <a:spcBef>
                <a:spcPts val="550"/>
              </a:spcBef>
              <a:buClr>
                <a:schemeClr val="accent1"/>
              </a:buClr>
              <a:buFont typeface="Verdana"/>
              <a:buChar char="◦"/>
              <a:defRPr kumimoji="0" sz="2400" kern="1200">
                <a:solidFill>
                  <a:schemeClr val="tx1"/>
                </a:solidFill>
                <a:latin typeface="+mn-lt"/>
                <a:ea typeface="+mn-ea"/>
                <a:cs typeface="+mn-cs"/>
              </a:defRPr>
            </a:lvl2pPr>
            <a:lvl3pPr marL="886968" indent="-228600" algn="l" rtl="0" eaLnBrk="1" latinLnBrk="0" hangingPunct="1">
              <a:lnSpc>
                <a:spcPct val="100000"/>
              </a:lnSpc>
              <a:spcBef>
                <a:spcPct val="20000"/>
              </a:spcBef>
              <a:buClr>
                <a:schemeClr val="accent2"/>
              </a:buClr>
              <a:buFont typeface="Wingdings 2"/>
              <a:buChar char=""/>
              <a:defRPr kumimoji="0" sz="2000" kern="1200">
                <a:solidFill>
                  <a:schemeClr val="tx1"/>
                </a:solidFill>
                <a:latin typeface="+mn-lt"/>
                <a:ea typeface="+mn-ea"/>
                <a:cs typeface="+mn-cs"/>
              </a:defRPr>
            </a:lvl3pPr>
            <a:lvl4pPr marL="1097280" indent="-173736" algn="l" rtl="0" eaLnBrk="1" latinLnBrk="0" hangingPunct="1">
              <a:lnSpc>
                <a:spcPct val="100000"/>
              </a:lnSpc>
              <a:spcBef>
                <a:spcPct val="20000"/>
              </a:spcBef>
              <a:buClr>
                <a:schemeClr val="accent3"/>
              </a:buClr>
              <a:buFont typeface="Wingdings 2"/>
              <a:buChar char=""/>
              <a:defRPr kumimoji="0" sz="1800" kern="1200">
                <a:solidFill>
                  <a:schemeClr val="tx1"/>
                </a:solidFill>
                <a:latin typeface="+mn-lt"/>
                <a:ea typeface="+mn-ea"/>
                <a:cs typeface="+mn-cs"/>
              </a:defRPr>
            </a:lvl4pPr>
            <a:lvl5pPr marL="1298448" indent="-182880" algn="l" rtl="0" eaLnBrk="1" latinLnBrk="0" hangingPunct="1">
              <a:lnSpc>
                <a:spcPct val="100000"/>
              </a:lnSpc>
              <a:spcBef>
                <a:spcPct val="20000"/>
              </a:spcBef>
              <a:buClr>
                <a:schemeClr val="accent4"/>
              </a:buClr>
              <a:buFont typeface="Wingdings 2"/>
              <a:buChar char=""/>
              <a:defRPr kumimoji="0" sz="1800" kern="1200">
                <a:solidFill>
                  <a:schemeClr val="tx1"/>
                </a:solidFill>
                <a:latin typeface="+mn-lt"/>
                <a:ea typeface="+mn-ea"/>
                <a:cs typeface="+mn-cs"/>
              </a:defRPr>
            </a:lvl5pPr>
            <a:lvl6pPr marL="1508760" indent="-182880" algn="l" rtl="0" eaLnBrk="1" latinLnBrk="0" hangingPunct="1">
              <a:lnSpc>
                <a:spcPct val="100000"/>
              </a:lnSpc>
              <a:spcBef>
                <a:spcPct val="20000"/>
              </a:spcBef>
              <a:buClr>
                <a:schemeClr val="accent5"/>
              </a:buClr>
              <a:buFont typeface="Wingdings 2"/>
              <a:buChar char=""/>
              <a:defRPr kumimoji="0" sz="2000" kern="1200">
                <a:solidFill>
                  <a:schemeClr val="tx1"/>
                </a:solidFill>
                <a:latin typeface="+mn-lt"/>
                <a:ea typeface="+mn-ea"/>
                <a:cs typeface="+mn-cs"/>
              </a:defRPr>
            </a:lvl6pPr>
            <a:lvl7pPr marL="171907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7pPr>
            <a:lvl8pPr marL="1920240"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8pPr>
            <a:lvl9pPr marL="213055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9pPr>
            <a:extLst/>
          </a:lstStyle>
          <a:p>
            <a:r>
              <a:rPr lang="en-US" sz="2400" dirty="0" smtClean="0"/>
              <a:t>The unconsolidated mineral or organic matter on the surface of the earth that has been subjected to and shows effects of </a:t>
            </a:r>
            <a:r>
              <a:rPr lang="en-US" sz="2400" dirty="0" smtClean="0">
                <a:solidFill>
                  <a:srgbClr val="FF0000"/>
                </a:solidFill>
              </a:rPr>
              <a:t>genetic and environmental factors of: </a:t>
            </a:r>
          </a:p>
          <a:p>
            <a:pPr marL="916686" lvl="1" indent="-514350">
              <a:buFont typeface="+mj-lt"/>
              <a:buAutoNum type="arabicPeriod"/>
            </a:pPr>
            <a:r>
              <a:rPr lang="en-US" sz="2800" dirty="0" smtClean="0">
                <a:solidFill>
                  <a:srgbClr val="FF0000"/>
                </a:solidFill>
              </a:rPr>
              <a:t>Climate;</a:t>
            </a:r>
          </a:p>
          <a:p>
            <a:pPr marL="916686" lvl="1" indent="-514350">
              <a:buFont typeface="+mj-lt"/>
              <a:buAutoNum type="arabicPeriod"/>
            </a:pPr>
            <a:r>
              <a:rPr lang="en-US" sz="2800" dirty="0" smtClean="0">
                <a:solidFill>
                  <a:srgbClr val="FF0000"/>
                </a:solidFill>
              </a:rPr>
              <a:t>Organisms;</a:t>
            </a:r>
          </a:p>
          <a:p>
            <a:pPr marL="916686" lvl="1" indent="-514350">
              <a:buFont typeface="+mj-lt"/>
              <a:buAutoNum type="arabicPeriod"/>
            </a:pPr>
            <a:r>
              <a:rPr lang="en-US" sz="2800" dirty="0" smtClean="0">
                <a:solidFill>
                  <a:srgbClr val="FF0000"/>
                </a:solidFill>
              </a:rPr>
              <a:t>Relief;</a:t>
            </a:r>
          </a:p>
          <a:p>
            <a:pPr marL="916686" lvl="1" indent="-514350">
              <a:buFont typeface="+mj-lt"/>
              <a:buAutoNum type="arabicPeriod"/>
            </a:pPr>
            <a:r>
              <a:rPr lang="en-US" sz="2800" dirty="0" smtClean="0">
                <a:solidFill>
                  <a:srgbClr val="FF0000"/>
                </a:solidFill>
              </a:rPr>
              <a:t>Parent Material; &amp; </a:t>
            </a:r>
          </a:p>
          <a:p>
            <a:pPr marL="916686" lvl="1" indent="-514350">
              <a:buFont typeface="+mj-lt"/>
              <a:buAutoNum type="arabicPeriod"/>
            </a:pPr>
            <a:r>
              <a:rPr lang="en-US" sz="2800" dirty="0" smtClean="0">
                <a:solidFill>
                  <a:srgbClr val="FF0000"/>
                </a:solidFill>
              </a:rPr>
              <a:t>Time</a:t>
            </a:r>
          </a:p>
        </p:txBody>
      </p:sp>
      <p:pic>
        <p:nvPicPr>
          <p:cNvPr id="13" name="Picture 1032" descr="D1-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638800" y="1961444"/>
            <a:ext cx="3076575" cy="40996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Footer Placeholder 2"/>
          <p:cNvSpPr>
            <a:spLocks noGrp="1"/>
          </p:cNvSpPr>
          <p:nvPr>
            <p:ph type="ftr" sz="quarter" idx="11"/>
          </p:nvPr>
        </p:nvSpPr>
        <p:spPr>
          <a:xfrm>
            <a:off x="76200" y="6324600"/>
            <a:ext cx="2895600" cy="476250"/>
          </a:xfrm>
        </p:spPr>
        <p:txBody>
          <a:bodyPr/>
          <a:lstStyle/>
          <a:p>
            <a:r>
              <a:rPr lang="en-US" dirty="0" smtClean="0"/>
              <a:t>© 2013  MAPSS All Rights Reserved</a:t>
            </a:r>
            <a:endParaRPr lang="en-US" dirty="0"/>
          </a:p>
        </p:txBody>
      </p:sp>
      <p:sp>
        <p:nvSpPr>
          <p:cNvPr id="4" name="Slide Number Placeholder 3"/>
          <p:cNvSpPr>
            <a:spLocks noGrp="1"/>
          </p:cNvSpPr>
          <p:nvPr>
            <p:ph type="sldNum" sz="quarter" idx="12"/>
          </p:nvPr>
        </p:nvSpPr>
        <p:spPr/>
        <p:txBody>
          <a:bodyPr/>
          <a:lstStyle/>
          <a:p>
            <a:fld id="{B90BC94E-5489-4443-952A-5FC5BB60645F}" type="slidenum">
              <a:rPr lang="en-US" smtClean="0"/>
              <a:t>9</a:t>
            </a:fld>
            <a:endParaRPr lang="en-US" dirty="0"/>
          </a:p>
        </p:txBody>
      </p:sp>
    </p:spTree>
    <p:extLst>
      <p:ext uri="{BB962C8B-B14F-4D97-AF65-F5344CB8AC3E}">
        <p14:creationId xmlns:p14="http://schemas.microsoft.com/office/powerpoint/2010/main" val="551665758"/>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Solstice">
  <a:themeElements>
    <a:clrScheme name="Solstice">
      <a:dk1>
        <a:sysClr val="windowText" lastClr="000000"/>
      </a:dk1>
      <a:lt1>
        <a:sysClr val="window" lastClr="FFFFFF"/>
      </a:lt1>
      <a:dk2>
        <a:srgbClr val="4F271C"/>
      </a:dk2>
      <a:lt2>
        <a:srgbClr val="E7DEC9"/>
      </a:lt2>
      <a:accent1>
        <a:srgbClr val="3891A7"/>
      </a:accent1>
      <a:accent2>
        <a:srgbClr val="FEB80A"/>
      </a:accent2>
      <a:accent3>
        <a:srgbClr val="C32D2E"/>
      </a:accent3>
      <a:accent4>
        <a:srgbClr val="84AA33"/>
      </a:accent4>
      <a:accent5>
        <a:srgbClr val="964305"/>
      </a:accent5>
      <a:accent6>
        <a:srgbClr val="475A8D"/>
      </a:accent6>
      <a:hlink>
        <a:srgbClr val="8DC765"/>
      </a:hlink>
      <a:folHlink>
        <a:srgbClr val="AA8A14"/>
      </a:folHlink>
    </a:clrScheme>
    <a:fontScheme name="Solstice">
      <a:majorFont>
        <a:latin typeface="Gill Sans MT"/>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Gill Sans MT"/>
        <a:ea typeface=""/>
        <a:cs typeface=""/>
        <a:font script="Grek" typeface="Corbel"/>
        <a:font script="Cyrl" typeface="Corbel"/>
        <a:font script="Jpan" typeface="HGｺﾞｼｯｸE"/>
        <a:font script="Hang" typeface="HY엽서L"/>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Solstice">
      <a:fillStyleLst>
        <a:solidFill>
          <a:schemeClr val="phClr"/>
        </a:solidFill>
        <a:gradFill rotWithShape="1">
          <a:gsLst>
            <a:gs pos="0">
              <a:schemeClr val="phClr">
                <a:tint val="35000"/>
                <a:satMod val="253000"/>
              </a:schemeClr>
            </a:gs>
            <a:gs pos="50000">
              <a:schemeClr val="phClr">
                <a:tint val="42000"/>
                <a:satMod val="255000"/>
              </a:schemeClr>
            </a:gs>
            <a:gs pos="97000">
              <a:schemeClr val="phClr">
                <a:tint val="53000"/>
                <a:satMod val="260000"/>
              </a:schemeClr>
            </a:gs>
            <a:gs pos="100000">
              <a:schemeClr val="phClr">
                <a:tint val="56000"/>
                <a:satMod val="275000"/>
              </a:schemeClr>
            </a:gs>
          </a:gsLst>
          <a:path path="circle">
            <a:fillToRect l="50000" t="50000" r="50000" b="50000"/>
          </a:path>
        </a:gradFill>
        <a:gradFill rotWithShape="1">
          <a:gsLst>
            <a:gs pos="0">
              <a:schemeClr val="phClr">
                <a:tint val="92000"/>
                <a:satMod val="170000"/>
              </a:schemeClr>
            </a:gs>
            <a:gs pos="15000">
              <a:schemeClr val="phClr">
                <a:tint val="92000"/>
                <a:shade val="99000"/>
                <a:satMod val="170000"/>
              </a:schemeClr>
            </a:gs>
            <a:gs pos="62000">
              <a:schemeClr val="phClr">
                <a:tint val="96000"/>
                <a:shade val="80000"/>
                <a:satMod val="170000"/>
              </a:schemeClr>
            </a:gs>
            <a:gs pos="97000">
              <a:schemeClr val="phClr">
                <a:tint val="98000"/>
                <a:shade val="63000"/>
                <a:satMod val="170000"/>
              </a:schemeClr>
            </a:gs>
            <a:gs pos="100000">
              <a:schemeClr val="phClr">
                <a:shade val="62000"/>
                <a:satMod val="170000"/>
              </a:schemeClr>
            </a:gs>
          </a:gsLst>
          <a:path path="circle">
            <a:fillToRect l="50000" t="50000" r="50000" b="50000"/>
          </a:path>
        </a:gradFill>
      </a:fillStyleLst>
      <a:lnStyleLst>
        <a:ln w="9525" cap="flat" cmpd="sng" algn="ctr">
          <a:solidFill>
            <a:schemeClr val="phClr"/>
          </a:solidFill>
          <a:prstDash val="solid"/>
        </a:ln>
        <a:ln w="25400" cap="flat" cmpd="sng" algn="ctr">
          <a:solidFill>
            <a:schemeClr val="phClr"/>
          </a:solidFill>
          <a:prstDash val="solid"/>
        </a:ln>
        <a:ln w="25400" cap="flat" cmpd="sng" algn="ctr">
          <a:solidFill>
            <a:schemeClr val="phClr"/>
          </a:solidFill>
          <a:prstDash val="solid"/>
        </a:ln>
      </a:lnStyleLst>
      <a:effectStyleLst>
        <a:effectStyle>
          <a:effectLst>
            <a:outerShdw blurRad="63500" dist="25400" dir="5400000" rotWithShape="0">
              <a:srgbClr val="000000">
                <a:alpha val="43137"/>
              </a:srgbClr>
            </a:outerShdw>
          </a:effectLst>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8700000"/>
            </a:lightRig>
          </a:scene3d>
          <a:sp3d contourW="12700">
            <a:bevelT w="0" h="0"/>
            <a:contourClr>
              <a:schemeClr val="phClr">
                <a:shade val="80000"/>
              </a:schemeClr>
            </a:contourClr>
          </a:sp3d>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5400000"/>
            </a:lightRig>
          </a:scene3d>
          <a:sp3d contourW="12700">
            <a:bevelT w="25400" h="50800" prst="angle"/>
            <a:contourClr>
              <a:schemeClr val="phClr"/>
            </a:contourClr>
          </a:sp3d>
        </a:effectStyle>
      </a:effectStyleLst>
      <a:bgFillStyleLst>
        <a:solidFill>
          <a:schemeClr val="phClr"/>
        </a:solidFill>
        <a:gradFill rotWithShape="1">
          <a:gsLst>
            <a:gs pos="0">
              <a:schemeClr val="phClr">
                <a:tint val="60000"/>
                <a:satMod val="355000"/>
              </a:schemeClr>
            </a:gs>
            <a:gs pos="40000">
              <a:schemeClr val="phClr">
                <a:tint val="85000"/>
                <a:satMod val="320000"/>
              </a:schemeClr>
            </a:gs>
            <a:gs pos="100000">
              <a:schemeClr val="phClr">
                <a:shade val="55000"/>
                <a:satMod val="300000"/>
              </a:schemeClr>
            </a:gs>
          </a:gsLst>
          <a:path path="circle">
            <a:fillToRect l="-24500" t="-20000" r="124500" b="120000"/>
          </a:path>
        </a:gradFill>
        <a:blipFill>
          <a:blip xmlns:r="http://schemas.openxmlformats.org/officeDocument/2006/relationships" r:embed="rId1">
            <a:duotone>
              <a:schemeClr val="phClr">
                <a:shade val="9000"/>
                <a:satMod val="300000"/>
              </a:schemeClr>
              <a:schemeClr val="phClr">
                <a:tint val="90000"/>
                <a:satMod val="225000"/>
              </a:schemeClr>
            </a:duotone>
          </a:blip>
          <a:tile tx="0" ty="0" sx="90000" sy="90000" flip="xy"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Solstice</Template>
  <TotalTime>13834</TotalTime>
  <Words>3111</Words>
  <Application>Microsoft Office PowerPoint</Application>
  <PresentationFormat>On-screen Show (4:3)</PresentationFormat>
  <Paragraphs>345</Paragraphs>
  <Slides>25</Slides>
  <Notes>22</Notes>
  <HiddenSlides>0</HiddenSlides>
  <MMClips>0</MMClips>
  <ScaleCrop>false</ScaleCrop>
  <HeadingPairs>
    <vt:vector size="4" baseType="variant">
      <vt:variant>
        <vt:lpstr>Theme</vt:lpstr>
      </vt:variant>
      <vt:variant>
        <vt:i4>1</vt:i4>
      </vt:variant>
      <vt:variant>
        <vt:lpstr>Slide Titles</vt:lpstr>
      </vt:variant>
      <vt:variant>
        <vt:i4>25</vt:i4>
      </vt:variant>
    </vt:vector>
  </HeadingPairs>
  <TitlesOfParts>
    <vt:vector size="26" baseType="lpstr">
      <vt:lpstr>Solstice</vt:lpstr>
      <vt:lpstr>Lester Minnesota’s State Soil</vt:lpstr>
      <vt:lpstr>The Naming of Lester Prairie</vt:lpstr>
      <vt:lpstr>Sioux Uprising - </vt:lpstr>
      <vt:lpstr>The Lester Farm Near Lester Prairie</vt:lpstr>
      <vt:lpstr>The Story of Lester</vt:lpstr>
      <vt:lpstr>The Story of Lester  </vt:lpstr>
      <vt:lpstr>Why is soil important? Just ask yourself: </vt:lpstr>
      <vt:lpstr>What is soil? </vt:lpstr>
      <vt:lpstr>or…. What is soil ? </vt:lpstr>
      <vt:lpstr>What is a soil series</vt:lpstr>
      <vt:lpstr>A Soil Series</vt:lpstr>
      <vt:lpstr>Field Determination of Soil Properties</vt:lpstr>
      <vt:lpstr>PowerPoint Presentation</vt:lpstr>
      <vt:lpstr>Properties and Interpretations For Lester</vt:lpstr>
      <vt:lpstr>A Lester Soil Profile</vt:lpstr>
      <vt:lpstr>Lester Soil Horizons</vt:lpstr>
      <vt:lpstr>Lester Soil Horizons</vt:lpstr>
      <vt:lpstr>Lester Soil Horizons</vt:lpstr>
      <vt:lpstr>Lester Soil Horizons</vt:lpstr>
      <vt:lpstr>Lester Soil Horizons</vt:lpstr>
      <vt:lpstr>Physical and Chemical Properties</vt:lpstr>
      <vt:lpstr>Soil our Sustainable Resource</vt:lpstr>
      <vt:lpstr>Soil Education Websites</vt:lpstr>
      <vt:lpstr>For Additional Information</vt:lpstr>
      <vt:lpstr>Questions?</vt:lpstr>
    </vt:vector>
  </TitlesOfParts>
  <Company>MN Dept. of Agriculture</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Lester Minnesota’s State Soil</dc:title>
  <dc:creator>Gary Elsner</dc:creator>
  <cp:lastModifiedBy>Gary Elsner</cp:lastModifiedBy>
  <cp:revision>170</cp:revision>
  <dcterms:created xsi:type="dcterms:W3CDTF">2012-10-25T13:26:28Z</dcterms:created>
  <dcterms:modified xsi:type="dcterms:W3CDTF">2013-07-25T18:08:11Z</dcterms:modified>
</cp:coreProperties>
</file>